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  <p:sldId id="262" r:id="rId6"/>
    <p:sldId id="280" r:id="rId7"/>
    <p:sldId id="257" r:id="rId8"/>
    <p:sldId id="279" r:id="rId9"/>
    <p:sldId id="274" r:id="rId10"/>
    <p:sldId id="264" r:id="rId11"/>
    <p:sldId id="263" r:id="rId12"/>
    <p:sldId id="266" r:id="rId13"/>
    <p:sldId id="267" r:id="rId14"/>
    <p:sldId id="268" r:id="rId15"/>
    <p:sldId id="275" r:id="rId16"/>
    <p:sldId id="270" r:id="rId17"/>
    <p:sldId id="271" r:id="rId18"/>
    <p:sldId id="276" r:id="rId19"/>
    <p:sldId id="277" r:id="rId20"/>
    <p:sldId id="278" r:id="rId21"/>
  </p:sldIdLst>
  <p:sldSz cx="12192000" cy="6858000"/>
  <p:notesSz cx="6858000" cy="9144000"/>
  <p:custDataLst>
    <p:tags r:id="rId2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8810D5-3738-41D2-9BA3-175D4DF96BBB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ru-RU"/>
        </a:p>
      </dgm:t>
    </dgm:pt>
    <dgm:pt modelId="{05FB8F91-1594-40EA-B62D-8613D1F6A5FD}">
      <dgm:prSet custT="1"/>
      <dgm:spPr/>
      <dgm:t>
        <a:bodyPr/>
        <a:lstStyle/>
        <a:p>
          <a:pPr rtl="0"/>
          <a:r>
            <a:rPr lang="ru-RU" sz="2400" smtClean="0">
              <a:latin typeface="Times New Roman" panose="02020603050405020304" pitchFamily="18" charset="0"/>
              <a:cs typeface="Times New Roman" panose="02020603050405020304" pitchFamily="18" charset="0"/>
            </a:rPr>
            <a:t>1. Выявление объекта изучения.</a:t>
          </a:r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FAF301-3DA4-4BAF-BE2C-69FE796F7878}" type="parTrans" cxnId="{43F6BDBF-B068-48B7-BD9A-443B777763EA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E4FC51-8B71-4F49-8012-CE39C6E1883B}" type="sibTrans" cxnId="{43F6BDBF-B068-48B7-BD9A-443B777763EA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5F6AD6-888F-4947-9340-1C6EA863410E}">
      <dgm:prSet custT="1"/>
      <dgm:spPr/>
      <dgm:t>
        <a:bodyPr/>
        <a:lstStyle/>
        <a:p>
          <a:pPr rtl="0"/>
          <a:r>
            <a:rPr lang="ru-RU" sz="2400" smtClean="0">
              <a:latin typeface="Times New Roman" panose="02020603050405020304" pitchFamily="18" charset="0"/>
              <a:cs typeface="Times New Roman" panose="02020603050405020304" pitchFamily="18" charset="0"/>
            </a:rPr>
            <a:t>2. Постановка цели изучения</a:t>
          </a:r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08504B-60E0-4093-9188-1E1E4025EAA1}" type="parTrans" cxnId="{0B3AC7A5-03C5-4C0F-82C9-858645F4F471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318EB6-F409-4D21-A7CD-30F6B58613D6}" type="sibTrans" cxnId="{0B3AC7A5-03C5-4C0F-82C9-858645F4F471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0DF3A2-7AA5-4768-AD0F-CA9905018E35}">
      <dgm:prSet custT="1"/>
      <dgm:spPr/>
      <dgm:t>
        <a:bodyPr/>
        <a:lstStyle/>
        <a:p>
          <a:pPr rtl="0"/>
          <a:r>
            <a:rPr lang="ru-RU" sz="2400" smtClean="0">
              <a:latin typeface="Times New Roman" panose="02020603050405020304" pitchFamily="18" charset="0"/>
              <a:cs typeface="Times New Roman" panose="02020603050405020304" pitchFamily="18" charset="0"/>
            </a:rPr>
            <a:t>3. Сбор информации об изучаемом опыте.</a:t>
          </a:r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21683F-3064-4F52-8843-B9043B6CB8FD}" type="parTrans" cxnId="{546544D4-FAEE-4068-8BBE-62508C0DBB50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07580E-89A7-49E1-ACFA-8767138FC889}" type="sibTrans" cxnId="{546544D4-FAEE-4068-8BBE-62508C0DBB50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B0EE14-73D6-4B90-8578-9AC7220CC7CE}">
      <dgm:prSet custT="1"/>
      <dgm:spPr/>
      <dgm:t>
        <a:bodyPr/>
        <a:lstStyle/>
        <a:p>
          <a:pPr rtl="0"/>
          <a:r>
            <a:rPr lang="ru-RU" sz="2400" smtClean="0">
              <a:latin typeface="Times New Roman" panose="02020603050405020304" pitchFamily="18" charset="0"/>
              <a:cs typeface="Times New Roman" panose="02020603050405020304" pitchFamily="18" charset="0"/>
            </a:rPr>
            <a:t>4. Педагогический анализ собранной информации.</a:t>
          </a:r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185CF9-93CE-46D4-8A7D-9A1C8AA6CAC0}" type="parTrans" cxnId="{B82A5B81-EB81-417C-8480-D46EA381167E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C8D999-8773-4E77-9F7E-42B98725058E}" type="sibTrans" cxnId="{B82A5B81-EB81-417C-8480-D46EA381167E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4BD2B3-31C0-411E-A0D3-87908BBF627F}">
      <dgm:prSet custT="1"/>
      <dgm:spPr/>
      <dgm:t>
        <a:bodyPr/>
        <a:lstStyle/>
        <a:p>
          <a:pPr rtl="0"/>
          <a:r>
            <a:rPr lang="ru-RU" sz="2400" smtClean="0">
              <a:latin typeface="Times New Roman" panose="02020603050405020304" pitchFamily="18" charset="0"/>
              <a:cs typeface="Times New Roman" panose="02020603050405020304" pitchFamily="18" charset="0"/>
            </a:rPr>
            <a:t>5. Обобщение опыта.</a:t>
          </a:r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7108FF-0D48-4FAC-A7D6-0705669FF266}" type="parTrans" cxnId="{80E515DE-3B6D-44DD-96D3-20628071D066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DF166D-B32D-4107-8A52-918A68C9063D}" type="sibTrans" cxnId="{80E515DE-3B6D-44DD-96D3-20628071D066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1FE988-99AE-432D-804E-4959633E00AE}" type="pres">
      <dgm:prSet presAssocID="{AE8810D5-3738-41D2-9BA3-175D4DF96BB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A3F35AB-BC70-4127-9A1B-FEDF2AD97701}" type="pres">
      <dgm:prSet presAssocID="{05FB8F91-1594-40EA-B62D-8613D1F6A5FD}" presName="parentLin" presStyleCnt="0"/>
      <dgm:spPr/>
    </dgm:pt>
    <dgm:pt modelId="{86519C55-089E-4B1F-96E7-3B7F0ADA7C62}" type="pres">
      <dgm:prSet presAssocID="{05FB8F91-1594-40EA-B62D-8613D1F6A5FD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C6F451FA-972F-4F35-8ECF-F808FE28ADF4}" type="pres">
      <dgm:prSet presAssocID="{05FB8F91-1594-40EA-B62D-8613D1F6A5FD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0C424A-F230-489F-8DF2-BCE35824BF81}" type="pres">
      <dgm:prSet presAssocID="{05FB8F91-1594-40EA-B62D-8613D1F6A5FD}" presName="negativeSpace" presStyleCnt="0"/>
      <dgm:spPr/>
    </dgm:pt>
    <dgm:pt modelId="{3EF66B3B-7DC3-4278-BABD-CF1D78F5F547}" type="pres">
      <dgm:prSet presAssocID="{05FB8F91-1594-40EA-B62D-8613D1F6A5FD}" presName="childText" presStyleLbl="conFgAcc1" presStyleIdx="0" presStyleCnt="5">
        <dgm:presLayoutVars>
          <dgm:bulletEnabled val="1"/>
        </dgm:presLayoutVars>
      </dgm:prSet>
      <dgm:spPr/>
    </dgm:pt>
    <dgm:pt modelId="{B840A7B9-092F-4A83-811D-4AD68B2666EA}" type="pres">
      <dgm:prSet presAssocID="{B2E4FC51-8B71-4F49-8012-CE39C6E1883B}" presName="spaceBetweenRectangles" presStyleCnt="0"/>
      <dgm:spPr/>
    </dgm:pt>
    <dgm:pt modelId="{5F94E78F-6728-4659-B600-78D5AF978ADF}" type="pres">
      <dgm:prSet presAssocID="{3E5F6AD6-888F-4947-9340-1C6EA863410E}" presName="parentLin" presStyleCnt="0"/>
      <dgm:spPr/>
    </dgm:pt>
    <dgm:pt modelId="{6F7ABF65-D16F-4087-8CA6-1A89ADD88ECF}" type="pres">
      <dgm:prSet presAssocID="{3E5F6AD6-888F-4947-9340-1C6EA863410E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9E76814A-062D-48B1-BEF9-EBC59C0CE199}" type="pres">
      <dgm:prSet presAssocID="{3E5F6AD6-888F-4947-9340-1C6EA863410E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12AEA5-394B-47A5-BE81-D90C19AD5FFA}" type="pres">
      <dgm:prSet presAssocID="{3E5F6AD6-888F-4947-9340-1C6EA863410E}" presName="negativeSpace" presStyleCnt="0"/>
      <dgm:spPr/>
    </dgm:pt>
    <dgm:pt modelId="{9F91D7E4-1DC8-4494-A270-1F24E6A9A823}" type="pres">
      <dgm:prSet presAssocID="{3E5F6AD6-888F-4947-9340-1C6EA863410E}" presName="childText" presStyleLbl="conFgAcc1" presStyleIdx="1" presStyleCnt="5">
        <dgm:presLayoutVars>
          <dgm:bulletEnabled val="1"/>
        </dgm:presLayoutVars>
      </dgm:prSet>
      <dgm:spPr/>
    </dgm:pt>
    <dgm:pt modelId="{C2784A2D-7700-48E5-8EC7-C0453D9960A5}" type="pres">
      <dgm:prSet presAssocID="{E8318EB6-F409-4D21-A7CD-30F6B58613D6}" presName="spaceBetweenRectangles" presStyleCnt="0"/>
      <dgm:spPr/>
    </dgm:pt>
    <dgm:pt modelId="{0E0572BE-8722-437E-BFDF-832D1A55D7D2}" type="pres">
      <dgm:prSet presAssocID="{9C0DF3A2-7AA5-4768-AD0F-CA9905018E35}" presName="parentLin" presStyleCnt="0"/>
      <dgm:spPr/>
    </dgm:pt>
    <dgm:pt modelId="{816F6263-C315-473A-B4D1-1405B7EF77D1}" type="pres">
      <dgm:prSet presAssocID="{9C0DF3A2-7AA5-4768-AD0F-CA9905018E35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A7D0933B-5CEE-477E-AA38-0829CEDBAB43}" type="pres">
      <dgm:prSet presAssocID="{9C0DF3A2-7AA5-4768-AD0F-CA9905018E35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8D5D6D-282F-4280-BF0D-4B9FB4ECA3AD}" type="pres">
      <dgm:prSet presAssocID="{9C0DF3A2-7AA5-4768-AD0F-CA9905018E35}" presName="negativeSpace" presStyleCnt="0"/>
      <dgm:spPr/>
    </dgm:pt>
    <dgm:pt modelId="{2EEDB045-CA60-48BC-A83E-88C28DDB1DF4}" type="pres">
      <dgm:prSet presAssocID="{9C0DF3A2-7AA5-4768-AD0F-CA9905018E35}" presName="childText" presStyleLbl="conFgAcc1" presStyleIdx="2" presStyleCnt="5">
        <dgm:presLayoutVars>
          <dgm:bulletEnabled val="1"/>
        </dgm:presLayoutVars>
      </dgm:prSet>
      <dgm:spPr/>
    </dgm:pt>
    <dgm:pt modelId="{1D826610-AEFF-4C9E-996A-08FDDFF7B653}" type="pres">
      <dgm:prSet presAssocID="{6207580E-89A7-49E1-ACFA-8767138FC889}" presName="spaceBetweenRectangles" presStyleCnt="0"/>
      <dgm:spPr/>
    </dgm:pt>
    <dgm:pt modelId="{D46AEBE6-B968-41BD-8FD2-016641481EC0}" type="pres">
      <dgm:prSet presAssocID="{D0B0EE14-73D6-4B90-8578-9AC7220CC7CE}" presName="parentLin" presStyleCnt="0"/>
      <dgm:spPr/>
    </dgm:pt>
    <dgm:pt modelId="{BF207882-6681-4DBD-9E4E-9B2479390C9C}" type="pres">
      <dgm:prSet presAssocID="{D0B0EE14-73D6-4B90-8578-9AC7220CC7CE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74DD88E2-510C-4694-A980-AFB8A92829B2}" type="pres">
      <dgm:prSet presAssocID="{D0B0EE14-73D6-4B90-8578-9AC7220CC7CE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698D32-63A7-4086-959C-95FA750643C2}" type="pres">
      <dgm:prSet presAssocID="{D0B0EE14-73D6-4B90-8578-9AC7220CC7CE}" presName="negativeSpace" presStyleCnt="0"/>
      <dgm:spPr/>
    </dgm:pt>
    <dgm:pt modelId="{55B8E9EA-4C57-4825-8F2E-80F27250617A}" type="pres">
      <dgm:prSet presAssocID="{D0B0EE14-73D6-4B90-8578-9AC7220CC7CE}" presName="childText" presStyleLbl="conFgAcc1" presStyleIdx="3" presStyleCnt="5">
        <dgm:presLayoutVars>
          <dgm:bulletEnabled val="1"/>
        </dgm:presLayoutVars>
      </dgm:prSet>
      <dgm:spPr/>
    </dgm:pt>
    <dgm:pt modelId="{C3AB8434-E66E-4918-8330-40CB62763ECB}" type="pres">
      <dgm:prSet presAssocID="{41C8D999-8773-4E77-9F7E-42B98725058E}" presName="spaceBetweenRectangles" presStyleCnt="0"/>
      <dgm:spPr/>
    </dgm:pt>
    <dgm:pt modelId="{45391F28-E3BE-4FEA-9738-483D4A57E7D9}" type="pres">
      <dgm:prSet presAssocID="{2C4BD2B3-31C0-411E-A0D3-87908BBF627F}" presName="parentLin" presStyleCnt="0"/>
      <dgm:spPr/>
    </dgm:pt>
    <dgm:pt modelId="{8BB76116-E7D7-47EB-8A51-FD5DD339425C}" type="pres">
      <dgm:prSet presAssocID="{2C4BD2B3-31C0-411E-A0D3-87908BBF627F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271C46FF-9794-40ED-84CE-2F0AB7D572AB}" type="pres">
      <dgm:prSet presAssocID="{2C4BD2B3-31C0-411E-A0D3-87908BBF627F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C2BA8B-0380-4979-9A92-03B649A647D6}" type="pres">
      <dgm:prSet presAssocID="{2C4BD2B3-31C0-411E-A0D3-87908BBF627F}" presName="negativeSpace" presStyleCnt="0"/>
      <dgm:spPr/>
    </dgm:pt>
    <dgm:pt modelId="{BA3DFE86-1FA1-4FF5-B750-88B5259248A7}" type="pres">
      <dgm:prSet presAssocID="{2C4BD2B3-31C0-411E-A0D3-87908BBF627F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B82A5B81-EB81-417C-8480-D46EA381167E}" srcId="{AE8810D5-3738-41D2-9BA3-175D4DF96BBB}" destId="{D0B0EE14-73D6-4B90-8578-9AC7220CC7CE}" srcOrd="3" destOrd="0" parTransId="{80185CF9-93CE-46D4-8A7D-9A1C8AA6CAC0}" sibTransId="{41C8D999-8773-4E77-9F7E-42B98725058E}"/>
    <dgm:cxn modelId="{D2BDBCBD-3B7B-4FF7-A369-73A6ED320468}" type="presOf" srcId="{D0B0EE14-73D6-4B90-8578-9AC7220CC7CE}" destId="{BF207882-6681-4DBD-9E4E-9B2479390C9C}" srcOrd="0" destOrd="0" presId="urn:microsoft.com/office/officeart/2005/8/layout/list1"/>
    <dgm:cxn modelId="{546544D4-FAEE-4068-8BBE-62508C0DBB50}" srcId="{AE8810D5-3738-41D2-9BA3-175D4DF96BBB}" destId="{9C0DF3A2-7AA5-4768-AD0F-CA9905018E35}" srcOrd="2" destOrd="0" parTransId="{0021683F-3064-4F52-8843-B9043B6CB8FD}" sibTransId="{6207580E-89A7-49E1-ACFA-8767138FC889}"/>
    <dgm:cxn modelId="{80E515DE-3B6D-44DD-96D3-20628071D066}" srcId="{AE8810D5-3738-41D2-9BA3-175D4DF96BBB}" destId="{2C4BD2B3-31C0-411E-A0D3-87908BBF627F}" srcOrd="4" destOrd="0" parTransId="{6F7108FF-0D48-4FAC-A7D6-0705669FF266}" sibTransId="{19DF166D-B32D-4107-8A52-918A68C9063D}"/>
    <dgm:cxn modelId="{9DD3FD83-C9C3-4DCE-BA1B-213AB4AE25E4}" type="presOf" srcId="{9C0DF3A2-7AA5-4768-AD0F-CA9905018E35}" destId="{816F6263-C315-473A-B4D1-1405B7EF77D1}" srcOrd="0" destOrd="0" presId="urn:microsoft.com/office/officeart/2005/8/layout/list1"/>
    <dgm:cxn modelId="{05655258-2559-4E2D-84BA-1EF0ED8569CD}" type="presOf" srcId="{D0B0EE14-73D6-4B90-8578-9AC7220CC7CE}" destId="{74DD88E2-510C-4694-A980-AFB8A92829B2}" srcOrd="1" destOrd="0" presId="urn:microsoft.com/office/officeart/2005/8/layout/list1"/>
    <dgm:cxn modelId="{43F6BDBF-B068-48B7-BD9A-443B777763EA}" srcId="{AE8810D5-3738-41D2-9BA3-175D4DF96BBB}" destId="{05FB8F91-1594-40EA-B62D-8613D1F6A5FD}" srcOrd="0" destOrd="0" parTransId="{46FAF301-3DA4-4BAF-BE2C-69FE796F7878}" sibTransId="{B2E4FC51-8B71-4F49-8012-CE39C6E1883B}"/>
    <dgm:cxn modelId="{0B3AC7A5-03C5-4C0F-82C9-858645F4F471}" srcId="{AE8810D5-3738-41D2-9BA3-175D4DF96BBB}" destId="{3E5F6AD6-888F-4947-9340-1C6EA863410E}" srcOrd="1" destOrd="0" parTransId="{7F08504B-60E0-4093-9188-1E1E4025EAA1}" sibTransId="{E8318EB6-F409-4D21-A7CD-30F6B58613D6}"/>
    <dgm:cxn modelId="{40655677-8985-4439-BA44-63DED1ED39EA}" type="presOf" srcId="{05FB8F91-1594-40EA-B62D-8613D1F6A5FD}" destId="{C6F451FA-972F-4F35-8ECF-F808FE28ADF4}" srcOrd="1" destOrd="0" presId="urn:microsoft.com/office/officeart/2005/8/layout/list1"/>
    <dgm:cxn modelId="{075536FA-00A5-4479-8B00-95FE11D0516A}" type="presOf" srcId="{2C4BD2B3-31C0-411E-A0D3-87908BBF627F}" destId="{8BB76116-E7D7-47EB-8A51-FD5DD339425C}" srcOrd="0" destOrd="0" presId="urn:microsoft.com/office/officeart/2005/8/layout/list1"/>
    <dgm:cxn modelId="{0E665B33-F1EB-4BE8-8743-87BC2E727BD0}" type="presOf" srcId="{9C0DF3A2-7AA5-4768-AD0F-CA9905018E35}" destId="{A7D0933B-5CEE-477E-AA38-0829CEDBAB43}" srcOrd="1" destOrd="0" presId="urn:microsoft.com/office/officeart/2005/8/layout/list1"/>
    <dgm:cxn modelId="{8636DD4A-8E44-4422-B366-6B67CD9C01BF}" type="presOf" srcId="{AE8810D5-3738-41D2-9BA3-175D4DF96BBB}" destId="{DF1FE988-99AE-432D-804E-4959633E00AE}" srcOrd="0" destOrd="0" presId="urn:microsoft.com/office/officeart/2005/8/layout/list1"/>
    <dgm:cxn modelId="{FC4B4395-B2A5-4FA4-9360-5D37F32549CB}" type="presOf" srcId="{3E5F6AD6-888F-4947-9340-1C6EA863410E}" destId="{9E76814A-062D-48B1-BEF9-EBC59C0CE199}" srcOrd="1" destOrd="0" presId="urn:microsoft.com/office/officeart/2005/8/layout/list1"/>
    <dgm:cxn modelId="{0EBD4338-6895-4171-A526-B86738E0B9D0}" type="presOf" srcId="{05FB8F91-1594-40EA-B62D-8613D1F6A5FD}" destId="{86519C55-089E-4B1F-96E7-3B7F0ADA7C62}" srcOrd="0" destOrd="0" presId="urn:microsoft.com/office/officeart/2005/8/layout/list1"/>
    <dgm:cxn modelId="{8923ECB5-4144-4BB1-821C-4C30CD5198CC}" type="presOf" srcId="{3E5F6AD6-888F-4947-9340-1C6EA863410E}" destId="{6F7ABF65-D16F-4087-8CA6-1A89ADD88ECF}" srcOrd="0" destOrd="0" presId="urn:microsoft.com/office/officeart/2005/8/layout/list1"/>
    <dgm:cxn modelId="{9DCEB17C-5A4E-4346-8335-A6004926F040}" type="presOf" srcId="{2C4BD2B3-31C0-411E-A0D3-87908BBF627F}" destId="{271C46FF-9794-40ED-84CE-2F0AB7D572AB}" srcOrd="1" destOrd="0" presId="urn:microsoft.com/office/officeart/2005/8/layout/list1"/>
    <dgm:cxn modelId="{4633FDA7-982C-40CB-B161-25A3494B6A35}" type="presParOf" srcId="{DF1FE988-99AE-432D-804E-4959633E00AE}" destId="{1A3F35AB-BC70-4127-9A1B-FEDF2AD97701}" srcOrd="0" destOrd="0" presId="urn:microsoft.com/office/officeart/2005/8/layout/list1"/>
    <dgm:cxn modelId="{57AED67F-BEC4-4F37-B168-BED8A7048809}" type="presParOf" srcId="{1A3F35AB-BC70-4127-9A1B-FEDF2AD97701}" destId="{86519C55-089E-4B1F-96E7-3B7F0ADA7C62}" srcOrd="0" destOrd="0" presId="urn:microsoft.com/office/officeart/2005/8/layout/list1"/>
    <dgm:cxn modelId="{D9CB9746-2AD1-4AB9-A509-67008B789A9F}" type="presParOf" srcId="{1A3F35AB-BC70-4127-9A1B-FEDF2AD97701}" destId="{C6F451FA-972F-4F35-8ECF-F808FE28ADF4}" srcOrd="1" destOrd="0" presId="urn:microsoft.com/office/officeart/2005/8/layout/list1"/>
    <dgm:cxn modelId="{0EAB605C-204E-4765-B8A3-82A03CBF4AFA}" type="presParOf" srcId="{DF1FE988-99AE-432D-804E-4959633E00AE}" destId="{690C424A-F230-489F-8DF2-BCE35824BF81}" srcOrd="1" destOrd="0" presId="urn:microsoft.com/office/officeart/2005/8/layout/list1"/>
    <dgm:cxn modelId="{1982F00E-3C0C-4380-8799-7C08BA9F37A1}" type="presParOf" srcId="{DF1FE988-99AE-432D-804E-4959633E00AE}" destId="{3EF66B3B-7DC3-4278-BABD-CF1D78F5F547}" srcOrd="2" destOrd="0" presId="urn:microsoft.com/office/officeart/2005/8/layout/list1"/>
    <dgm:cxn modelId="{ACB3C980-CBC8-4AEB-A5EE-E6F91DA27E49}" type="presParOf" srcId="{DF1FE988-99AE-432D-804E-4959633E00AE}" destId="{B840A7B9-092F-4A83-811D-4AD68B2666EA}" srcOrd="3" destOrd="0" presId="urn:microsoft.com/office/officeart/2005/8/layout/list1"/>
    <dgm:cxn modelId="{7951DB79-9E75-462E-9C28-C353575C2770}" type="presParOf" srcId="{DF1FE988-99AE-432D-804E-4959633E00AE}" destId="{5F94E78F-6728-4659-B600-78D5AF978ADF}" srcOrd="4" destOrd="0" presId="urn:microsoft.com/office/officeart/2005/8/layout/list1"/>
    <dgm:cxn modelId="{CF7D3526-D5D0-47AD-AAD4-35E7A76FE4F4}" type="presParOf" srcId="{5F94E78F-6728-4659-B600-78D5AF978ADF}" destId="{6F7ABF65-D16F-4087-8CA6-1A89ADD88ECF}" srcOrd="0" destOrd="0" presId="urn:microsoft.com/office/officeart/2005/8/layout/list1"/>
    <dgm:cxn modelId="{011770DF-87ED-4068-8759-F6A7AFC15477}" type="presParOf" srcId="{5F94E78F-6728-4659-B600-78D5AF978ADF}" destId="{9E76814A-062D-48B1-BEF9-EBC59C0CE199}" srcOrd="1" destOrd="0" presId="urn:microsoft.com/office/officeart/2005/8/layout/list1"/>
    <dgm:cxn modelId="{60548480-DF4A-4B02-A45B-E95001B5BC93}" type="presParOf" srcId="{DF1FE988-99AE-432D-804E-4959633E00AE}" destId="{D312AEA5-394B-47A5-BE81-D90C19AD5FFA}" srcOrd="5" destOrd="0" presId="urn:microsoft.com/office/officeart/2005/8/layout/list1"/>
    <dgm:cxn modelId="{38550320-4D73-471B-8CB5-6BEE51E32842}" type="presParOf" srcId="{DF1FE988-99AE-432D-804E-4959633E00AE}" destId="{9F91D7E4-1DC8-4494-A270-1F24E6A9A823}" srcOrd="6" destOrd="0" presId="urn:microsoft.com/office/officeart/2005/8/layout/list1"/>
    <dgm:cxn modelId="{C9E693D0-B8A0-4D6E-BDCA-8D99AFADB28A}" type="presParOf" srcId="{DF1FE988-99AE-432D-804E-4959633E00AE}" destId="{C2784A2D-7700-48E5-8EC7-C0453D9960A5}" srcOrd="7" destOrd="0" presId="urn:microsoft.com/office/officeart/2005/8/layout/list1"/>
    <dgm:cxn modelId="{6C77B145-398C-4492-9CE4-1527FEF9E816}" type="presParOf" srcId="{DF1FE988-99AE-432D-804E-4959633E00AE}" destId="{0E0572BE-8722-437E-BFDF-832D1A55D7D2}" srcOrd="8" destOrd="0" presId="urn:microsoft.com/office/officeart/2005/8/layout/list1"/>
    <dgm:cxn modelId="{2F5E1233-E06A-4464-B640-187B841B377A}" type="presParOf" srcId="{0E0572BE-8722-437E-BFDF-832D1A55D7D2}" destId="{816F6263-C315-473A-B4D1-1405B7EF77D1}" srcOrd="0" destOrd="0" presId="urn:microsoft.com/office/officeart/2005/8/layout/list1"/>
    <dgm:cxn modelId="{429650E8-74F1-4A15-8A66-072A2CF1572B}" type="presParOf" srcId="{0E0572BE-8722-437E-BFDF-832D1A55D7D2}" destId="{A7D0933B-5CEE-477E-AA38-0829CEDBAB43}" srcOrd="1" destOrd="0" presId="urn:microsoft.com/office/officeart/2005/8/layout/list1"/>
    <dgm:cxn modelId="{F922B499-A5D0-4B9F-B740-18E9946702CB}" type="presParOf" srcId="{DF1FE988-99AE-432D-804E-4959633E00AE}" destId="{A68D5D6D-282F-4280-BF0D-4B9FB4ECA3AD}" srcOrd="9" destOrd="0" presId="urn:microsoft.com/office/officeart/2005/8/layout/list1"/>
    <dgm:cxn modelId="{9E4699B9-7112-433D-B5EA-F76CC294B122}" type="presParOf" srcId="{DF1FE988-99AE-432D-804E-4959633E00AE}" destId="{2EEDB045-CA60-48BC-A83E-88C28DDB1DF4}" srcOrd="10" destOrd="0" presId="urn:microsoft.com/office/officeart/2005/8/layout/list1"/>
    <dgm:cxn modelId="{E2D78278-C1B1-41D7-B6A9-A98C5970495E}" type="presParOf" srcId="{DF1FE988-99AE-432D-804E-4959633E00AE}" destId="{1D826610-AEFF-4C9E-996A-08FDDFF7B653}" srcOrd="11" destOrd="0" presId="urn:microsoft.com/office/officeart/2005/8/layout/list1"/>
    <dgm:cxn modelId="{812D9B22-2E7D-4C77-9B14-7523771D184D}" type="presParOf" srcId="{DF1FE988-99AE-432D-804E-4959633E00AE}" destId="{D46AEBE6-B968-41BD-8FD2-016641481EC0}" srcOrd="12" destOrd="0" presId="urn:microsoft.com/office/officeart/2005/8/layout/list1"/>
    <dgm:cxn modelId="{DBE1177D-10DD-4772-88B5-68174D013FF5}" type="presParOf" srcId="{D46AEBE6-B968-41BD-8FD2-016641481EC0}" destId="{BF207882-6681-4DBD-9E4E-9B2479390C9C}" srcOrd="0" destOrd="0" presId="urn:microsoft.com/office/officeart/2005/8/layout/list1"/>
    <dgm:cxn modelId="{F62BA3E2-8446-463D-B2C4-709E547E9161}" type="presParOf" srcId="{D46AEBE6-B968-41BD-8FD2-016641481EC0}" destId="{74DD88E2-510C-4694-A980-AFB8A92829B2}" srcOrd="1" destOrd="0" presId="urn:microsoft.com/office/officeart/2005/8/layout/list1"/>
    <dgm:cxn modelId="{F60C3798-700C-4ACA-831F-A3D9781356CA}" type="presParOf" srcId="{DF1FE988-99AE-432D-804E-4959633E00AE}" destId="{26698D32-63A7-4086-959C-95FA750643C2}" srcOrd="13" destOrd="0" presId="urn:microsoft.com/office/officeart/2005/8/layout/list1"/>
    <dgm:cxn modelId="{98D4B30B-5FE5-4E38-A2E6-C68EE699623B}" type="presParOf" srcId="{DF1FE988-99AE-432D-804E-4959633E00AE}" destId="{55B8E9EA-4C57-4825-8F2E-80F27250617A}" srcOrd="14" destOrd="0" presId="urn:microsoft.com/office/officeart/2005/8/layout/list1"/>
    <dgm:cxn modelId="{626FE93A-81DF-4ED7-B7A1-7C74DC123AC3}" type="presParOf" srcId="{DF1FE988-99AE-432D-804E-4959633E00AE}" destId="{C3AB8434-E66E-4918-8330-40CB62763ECB}" srcOrd="15" destOrd="0" presId="urn:microsoft.com/office/officeart/2005/8/layout/list1"/>
    <dgm:cxn modelId="{9495ADEA-D6D2-49D3-AE62-4B47DD85C535}" type="presParOf" srcId="{DF1FE988-99AE-432D-804E-4959633E00AE}" destId="{45391F28-E3BE-4FEA-9738-483D4A57E7D9}" srcOrd="16" destOrd="0" presId="urn:microsoft.com/office/officeart/2005/8/layout/list1"/>
    <dgm:cxn modelId="{93032770-04A3-4390-A864-94AA7E439B28}" type="presParOf" srcId="{45391F28-E3BE-4FEA-9738-483D4A57E7D9}" destId="{8BB76116-E7D7-47EB-8A51-FD5DD339425C}" srcOrd="0" destOrd="0" presId="urn:microsoft.com/office/officeart/2005/8/layout/list1"/>
    <dgm:cxn modelId="{3DF46FAD-82AC-4F92-AF86-859651B10D08}" type="presParOf" srcId="{45391F28-E3BE-4FEA-9738-483D4A57E7D9}" destId="{271C46FF-9794-40ED-84CE-2F0AB7D572AB}" srcOrd="1" destOrd="0" presId="urn:microsoft.com/office/officeart/2005/8/layout/list1"/>
    <dgm:cxn modelId="{C79BC04C-9EB4-4538-A0A5-8E91E7A5AE2C}" type="presParOf" srcId="{DF1FE988-99AE-432D-804E-4959633E00AE}" destId="{68C2BA8B-0380-4979-9A92-03B649A647D6}" srcOrd="17" destOrd="0" presId="urn:microsoft.com/office/officeart/2005/8/layout/list1"/>
    <dgm:cxn modelId="{4F61EAF3-A3E8-406D-8A78-F1B31928340B}" type="presParOf" srcId="{DF1FE988-99AE-432D-804E-4959633E00AE}" destId="{BA3DFE86-1FA1-4FF5-B750-88B5259248A7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F66B3B-7DC3-4278-BABD-CF1D78F5F547}">
      <dsp:nvSpPr>
        <dsp:cNvPr id="0" name=""/>
        <dsp:cNvSpPr/>
      </dsp:nvSpPr>
      <dsp:spPr>
        <a:xfrm>
          <a:off x="0" y="363578"/>
          <a:ext cx="9103658" cy="554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F451FA-972F-4F35-8ECF-F808FE28ADF4}">
      <dsp:nvSpPr>
        <dsp:cNvPr id="0" name=""/>
        <dsp:cNvSpPr/>
      </dsp:nvSpPr>
      <dsp:spPr>
        <a:xfrm>
          <a:off x="455182" y="38858"/>
          <a:ext cx="6372560" cy="649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868" tIns="0" rIns="240868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1. Выявление объекта изучения.</a:t>
          </a:r>
          <a:endParaRPr lang="ru-RU" sz="2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6885" y="70561"/>
        <a:ext cx="6309154" cy="586034"/>
      </dsp:txXfrm>
    </dsp:sp>
    <dsp:sp modelId="{9F91D7E4-1DC8-4494-A270-1F24E6A9A823}">
      <dsp:nvSpPr>
        <dsp:cNvPr id="0" name=""/>
        <dsp:cNvSpPr/>
      </dsp:nvSpPr>
      <dsp:spPr>
        <a:xfrm>
          <a:off x="0" y="1361498"/>
          <a:ext cx="9103658" cy="554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76814A-062D-48B1-BEF9-EBC59C0CE199}">
      <dsp:nvSpPr>
        <dsp:cNvPr id="0" name=""/>
        <dsp:cNvSpPr/>
      </dsp:nvSpPr>
      <dsp:spPr>
        <a:xfrm>
          <a:off x="455182" y="1036778"/>
          <a:ext cx="6372560" cy="649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868" tIns="0" rIns="240868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2. Постановка цели изучения</a:t>
          </a:r>
          <a:endParaRPr lang="ru-RU" sz="2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6885" y="1068481"/>
        <a:ext cx="6309154" cy="586034"/>
      </dsp:txXfrm>
    </dsp:sp>
    <dsp:sp modelId="{2EEDB045-CA60-48BC-A83E-88C28DDB1DF4}">
      <dsp:nvSpPr>
        <dsp:cNvPr id="0" name=""/>
        <dsp:cNvSpPr/>
      </dsp:nvSpPr>
      <dsp:spPr>
        <a:xfrm>
          <a:off x="0" y="2359418"/>
          <a:ext cx="9103658" cy="554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D0933B-5CEE-477E-AA38-0829CEDBAB43}">
      <dsp:nvSpPr>
        <dsp:cNvPr id="0" name=""/>
        <dsp:cNvSpPr/>
      </dsp:nvSpPr>
      <dsp:spPr>
        <a:xfrm>
          <a:off x="455182" y="2034698"/>
          <a:ext cx="6372560" cy="649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868" tIns="0" rIns="240868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3. Сбор информации об изучаемом опыте.</a:t>
          </a:r>
          <a:endParaRPr lang="ru-RU" sz="2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6885" y="2066401"/>
        <a:ext cx="6309154" cy="586034"/>
      </dsp:txXfrm>
    </dsp:sp>
    <dsp:sp modelId="{55B8E9EA-4C57-4825-8F2E-80F27250617A}">
      <dsp:nvSpPr>
        <dsp:cNvPr id="0" name=""/>
        <dsp:cNvSpPr/>
      </dsp:nvSpPr>
      <dsp:spPr>
        <a:xfrm>
          <a:off x="0" y="3357338"/>
          <a:ext cx="9103658" cy="554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DD88E2-510C-4694-A980-AFB8A92829B2}">
      <dsp:nvSpPr>
        <dsp:cNvPr id="0" name=""/>
        <dsp:cNvSpPr/>
      </dsp:nvSpPr>
      <dsp:spPr>
        <a:xfrm>
          <a:off x="455182" y="3032618"/>
          <a:ext cx="6372560" cy="649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868" tIns="0" rIns="240868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4. Педагогический анализ собранной информации.</a:t>
          </a:r>
          <a:endParaRPr lang="ru-RU" sz="2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6885" y="3064321"/>
        <a:ext cx="6309154" cy="586034"/>
      </dsp:txXfrm>
    </dsp:sp>
    <dsp:sp modelId="{BA3DFE86-1FA1-4FF5-B750-88B5259248A7}">
      <dsp:nvSpPr>
        <dsp:cNvPr id="0" name=""/>
        <dsp:cNvSpPr/>
      </dsp:nvSpPr>
      <dsp:spPr>
        <a:xfrm>
          <a:off x="0" y="4355258"/>
          <a:ext cx="9103658" cy="5544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1C46FF-9794-40ED-84CE-2F0AB7D572AB}">
      <dsp:nvSpPr>
        <dsp:cNvPr id="0" name=""/>
        <dsp:cNvSpPr/>
      </dsp:nvSpPr>
      <dsp:spPr>
        <a:xfrm>
          <a:off x="455182" y="4030538"/>
          <a:ext cx="6372560" cy="6494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868" tIns="0" rIns="240868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5. Обобщение опыта.</a:t>
          </a:r>
          <a:endParaRPr lang="ru-RU" sz="2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6885" y="4062241"/>
        <a:ext cx="6309154" cy="5860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B8FB482-B26B-4309-AC3B-1984E48BAB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A30AE5-2D5E-47C9-9543-66EACF4D7F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B905932-3DF6-4728-9978-C1390E799B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AE6A824-E8D9-4EB1-B3EB-293B1F6FC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C2F0-4BAE-4222-ABE3-8A4752EA2100}" type="datetimeFigureOut">
              <a:rPr lang="ru-RU" smtClean="0"/>
              <a:t>25.12.2021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79B570-BA3A-4545-8847-DA6CBCBED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F8FB2F-8628-46AA-AA3A-4F0236BA3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FA24B-11CC-407F-9BB3-9F9765EDEF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610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05CEC5-263F-430B-A7A3-4D60AE530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C0A29C9-2F9A-44EA-A794-2566A280DB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91D7FB-CAEF-49E1-A84F-4425BE9F3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C2F0-4BAE-4222-ABE3-8A4752EA2100}" type="datetimeFigureOut">
              <a:rPr lang="ru-RU" smtClean="0"/>
              <a:t>25.12.2021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361ADB-CCF5-42A0-AEDF-92107892F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80CB7E-B30A-4254-8274-D9915E778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FA24B-11CC-407F-9BB3-9F9765EDEF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420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16FE38D-78BC-4B22-BDA8-DC4CCAB581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03B2EED-EC6A-478A-8B5C-A6A0DF6B88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47432E-411C-411A-AFF9-3EE1603BE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C2F0-4BAE-4222-ABE3-8A4752EA2100}" type="datetimeFigureOut">
              <a:rPr lang="ru-RU" smtClean="0"/>
              <a:t>25.12.2021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27C35B-2EA8-46DF-9009-6CED653BC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9800F6-56B1-4D27-8662-D74DBD023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FA24B-11CC-407F-9BB3-9F9765EDEF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7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0D2205-637D-4B70-8FCB-481AF9F0F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90EE51-0750-49D4-BCBC-129FFD296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5CE7FC5-13B7-4D3E-AE4C-A798B42DB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C2F0-4BAE-4222-ABE3-8A4752EA2100}" type="datetimeFigureOut">
              <a:rPr lang="ru-RU" smtClean="0"/>
              <a:t>25.12.2021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68BF7F-E425-43C8-B8E5-C85F1616F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56233E-07FC-4471-8E60-433BDF3D4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FA24B-11CC-407F-9BB3-9F9765EDEF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391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5F468B-0B83-43CF-A8C8-23D9F95E3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D9F6F10-2728-4014-BEC6-E9E835A86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9888F6-6E94-4028-8217-41C1187E4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C2F0-4BAE-4222-ABE3-8A4752EA2100}" type="datetimeFigureOut">
              <a:rPr lang="ru-RU" smtClean="0"/>
              <a:t>25.12.2021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01C364-A376-41DB-B301-24D1E1F49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5885FB-6F31-4590-8FDF-FE1F8E67A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FA24B-11CC-407F-9BB3-9F9765EDEF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554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CBD40B-F342-4D90-BEC6-DA2FE05BB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DE47CE-0E5E-40DD-A50B-22D0988FB5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E4318F-FBDF-4786-895E-B0323754DD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75F8EA-9025-4EC8-B3A9-07041C1D4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C2F0-4BAE-4222-ABE3-8A4752EA2100}" type="datetimeFigureOut">
              <a:rPr lang="ru-RU" smtClean="0"/>
              <a:t>25.12.2021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D80671-52E1-4601-B543-2BCD0B9F9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ED6C303-B0EE-43B1-88AE-CB8C86F17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FA24B-11CC-407F-9BB3-9F9765EDEF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766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D9DF41-99C3-480A-A620-ECB451C4C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DAA9CA2-DFE2-4596-A97E-9FFF6BB0F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F1DDB2F-96ED-4700-B450-1A23E0C62A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8C08846-A790-4F61-91D7-B4318D6DA1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7DF7DB8-8F3C-4B15-83E6-3DE91EA02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0C71322-FFB5-455E-A5F9-7A93DF4A3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C2F0-4BAE-4222-ABE3-8A4752EA2100}" type="datetimeFigureOut">
              <a:rPr lang="ru-RU" smtClean="0"/>
              <a:t>25.12.2021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347EFBA-34A2-474A-BE96-4ECEDB011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618FD37-D428-4EFE-A591-CCCF9B87C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FA24B-11CC-407F-9BB3-9F9765EDEF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024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F1F6D5-A5CE-48F4-8A28-C6615B58F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2F16455-ADD8-44CE-A795-0885A2CEA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C2F0-4BAE-4222-ABE3-8A4752EA2100}" type="datetimeFigureOut">
              <a:rPr lang="ru-RU" smtClean="0"/>
              <a:t>25.12.2021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AE7699B-4AEA-4EFD-B828-35B7DDE74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C1174FD-C601-4CFC-8055-F343F0B24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FA24B-11CC-407F-9BB3-9F9765EDEF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270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6462615-1F0F-4D0C-8F9F-711F86950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C2F0-4BAE-4222-ABE3-8A4752EA2100}" type="datetimeFigureOut">
              <a:rPr lang="ru-RU" smtClean="0"/>
              <a:t>25.12.2021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52F6A28-7EAC-41A8-92F0-DA0EBDDA9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D996222-B1D1-4A56-AF1E-77AD00966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FA24B-11CC-407F-9BB3-9F9765EDEF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337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3957DF-CA58-41C2-B7AE-CB6530A4D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D8B538-D475-4642-BF15-B4E98D7BC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55252DD-04BF-430A-9AE7-884C693CAB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FD14F05-FAA6-4A17-A9A0-FA5BD8E14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C2F0-4BAE-4222-ABE3-8A4752EA2100}" type="datetimeFigureOut">
              <a:rPr lang="ru-RU" smtClean="0"/>
              <a:t>25.12.2021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93A25EF-41D6-4346-9678-E5D54DD18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AC1F72-CAD2-4A0D-BC3C-3618F69DF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FA24B-11CC-407F-9BB3-9F9765EDEF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946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7125D5-27DF-4958-85BA-142AA5160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A0545BF-FA67-4093-8B52-F4ABBDABE8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20B7E85-4B44-48C5-9440-BBB874297A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BFF5613-E157-40CA-A1C4-FDC993704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C2F0-4BAE-4222-ABE3-8A4752EA2100}" type="datetimeFigureOut">
              <a:rPr lang="ru-RU" smtClean="0"/>
              <a:t>25.12.2021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22190DF-8124-47C8-BF4A-90763E31B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BCCAFD9-5AEA-4395-A244-0EAE26C70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FA24B-11CC-407F-9BB3-9F9765EDEF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464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D230B2-4E76-49E3-A005-7653FC203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498A829-946B-4D81-8B76-2036FA262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444F91-FDF0-4BAA-B0EC-50C49D57E1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4C2F0-4BAE-4222-ABE3-8A4752EA2100}" type="datetimeFigureOut">
              <a:rPr lang="ru-RU" smtClean="0"/>
              <a:t>25.12.2021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7D0E61-3985-45EF-BE61-E3BC41ABE0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E5054FA-597A-4162-9F1B-0913FF43A0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FA24B-11CC-407F-9BB3-9F9765EDEF19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90E97D4-1F2E-48FB-9BA9-6A1D4C2136E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747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E2171-9817-4C64-92D4-6351AAE83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79379"/>
            <a:ext cx="9144000" cy="3300933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и критерии новаторского и передового опыта.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педагогического опыта, критерии для обобщения, уровни обобщения.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1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02659" y="1452281"/>
            <a:ext cx="10098742" cy="390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цели и степени подготовки лиц, осуществляющих обобщение, уровень его может быть различным.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Исследователи выделяют три уровня обобщения передового педагогического опыта: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практический.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60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8222" y="1586755"/>
            <a:ext cx="1052904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Blip>
                <a:blip r:embed="rId2"/>
              </a:buBlip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Связан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накоплением и теоретическим анализом фактов, лежащих в основе опыта.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Blip>
                <a:blip r:embed="rId2"/>
              </a:buBlip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обобщение предполагает выявление его сущности, основных элементов и связей между ними, раскрытие его практической новизны и значения для развития теории, определение роли и места данного опыта в функционировании целостного учебно-воспитательного процесса.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Blip>
                <a:blip r:embed="rId2"/>
              </a:buBlip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таком уровне обобщение опыта могут осуществлять научные работники и наиболее подготовленные в теоретическом плане методисты.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45859" y="658906"/>
            <a:ext cx="72614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уровень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66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06824" y="1317810"/>
            <a:ext cx="1056938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Blip>
                <a:blip r:embed="rId2"/>
              </a:buBlip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 для работников системы повышения квалификации педагогических кадров представляет методический уровень, наиболее доступный и для тех, кто обобщает опыт, и для тех, кто его использует. В этом случае должна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быть представлена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конкретных педагогических действий авторов опыта.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Blip>
                <a:blip r:embed="rId2"/>
              </a:buBlip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Важным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требованием к обобщению передового опыта на методическом уровне является характеристика условий, при которых могут быть достигнуты оптимальные результаты, также необходимо указать и на возможные трудности, которые могут возникнуть в процессе использования опыта.</a:t>
            </a:r>
          </a:p>
          <a:p>
            <a:pPr marL="342900" indent="-342900">
              <a:buBlip>
                <a:blip r:embed="rId2"/>
              </a:buBlip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особенностью материалов обобщения передового педагогического опыта на методическом уровне является наличие в них определенных методических рекомендаций, советов по использованию данного опыта различными категориями работников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934635" y="351677"/>
            <a:ext cx="5535706" cy="1325563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Методический уровень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16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2012" y="1590505"/>
            <a:ext cx="110265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уровень, на котором должны осуществлять эту работу директора школ, их заместители, учителя.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Blip>
                <a:blip r:embed="rId2"/>
              </a:buBlip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в себя три основных элемента: конкретное описание определенной системы педагогических или управленческих действий (информация о творческих находках учителей, руководителей школ, других работников); показ результативности данного опыта; раскрытие его преимуществ и перспектив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701553" y="551329"/>
            <a:ext cx="55267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Практический уровень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5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31494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изучения и обобщения передового педагогического опыта</a:t>
            </a:r>
            <a:endParaRPr lang="ru-RU" sz="3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60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699561617"/>
              </p:ext>
            </p:extLst>
          </p:nvPr>
        </p:nvGraphicFramePr>
        <p:xfrm>
          <a:off x="1748118" y="1290918"/>
          <a:ext cx="9103658" cy="4948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999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9224" y="258388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изучения и обобщения </a:t>
            </a:r>
            <a:r>
              <a:rPr lang="ru-RU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передового </a:t>
            </a:r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педагогического </a:t>
            </a:r>
            <a:r>
              <a:rPr lang="ru-RU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опыта</a:t>
            </a:r>
            <a:endParaRPr lang="ru-RU" sz="3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77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56448" y="1658529"/>
            <a:ext cx="8659905" cy="415498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Blip>
                <a:blip r:embed="rId2"/>
              </a:buBlip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,</a:t>
            </a:r>
          </a:p>
          <a:p>
            <a:pPr marL="342900" indent="-342900">
              <a:buBlip>
                <a:blip r:embed="rId2"/>
              </a:buBlip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советы ,</a:t>
            </a:r>
          </a:p>
          <a:p>
            <a:pPr marL="342900" indent="-342900">
              <a:buBlip>
                <a:blip r:embed="rId2"/>
              </a:buBlip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Научно-методическая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научно-практическая 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конференции;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Blip>
                <a:blip r:embed="rId2"/>
              </a:buBlip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чтения;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Blip>
                <a:blip r:embed="rId2"/>
              </a:buBlip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Диспуты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дискуссии;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Blip>
                <a:blip r:embed="rId2"/>
              </a:buBlip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экскурсии;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Blip>
                <a:blip r:embed="rId2"/>
              </a:buBlip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Семинарские занятия;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Blip>
                <a:blip r:embed="rId2"/>
              </a:buBlip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Практикумы;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Blip>
                <a:blip r:embed="rId2"/>
              </a:buBlip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консультации;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Blip>
                <a:blip r:embed="rId2"/>
              </a:buBlip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Самообразование.</a:t>
            </a:r>
          </a:p>
        </p:txBody>
      </p:sp>
    </p:spTree>
    <p:extLst>
      <p:ext uri="{BB962C8B-B14F-4D97-AF65-F5344CB8AC3E}">
        <p14:creationId xmlns:p14="http://schemas.microsoft.com/office/powerpoint/2010/main" val="24481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7859" y="214013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передового педагогического опыта</a:t>
            </a:r>
            <a:endParaRPr lang="ru-RU" sz="3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63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02659" y="1402245"/>
            <a:ext cx="1036768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Новизна.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роявляется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наблюдений педагогического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процесса. Она может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проявляться на уровне научных открытий (новое содержание, новые формы, методы обучения и воспитания, установление новых закономерностей), эффективного совершенствования педагогического труда и повышения его результатов.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и перспективность.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вносимых опытом преобразований в педагогический процесс для дальнейшего совершенствования практики учебно-воспитательной работы.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результативность и эффективность.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Передовой опыт должен давать «обильный урожай», высокое качество знаний, значительные сдвиги в уровне воспитанности, в общем и специальном развитии детей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02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850341" y="297889"/>
            <a:ext cx="7848600" cy="1325563"/>
          </a:xfrm>
        </p:spPr>
        <p:txBody>
          <a:bodyPr>
            <a:normAutofit/>
          </a:bodyPr>
          <a:lstStyle/>
          <a:p>
            <a:r>
              <a:rPr lang="ru-RU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опыт-</a:t>
            </a:r>
            <a:endParaRPr lang="ru-RU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35423" y="1519188"/>
            <a:ext cx="1024665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1)творческое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активное освоение и реализация учителем в практике законов и принципов педагогики с учетом конкретных условий, особенностей детей, детского коллектива и собственной личности.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2)результат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педагогической деятельности учителя, отражающий уровень овладения им совокупностью профессиональных умений, самостоятельно используемых им при реализации стоящих перед ним педагогических задач.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3)дидактические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системы, разработанные на основе теории, высокая эффективность которых была доказана в процессе педагогической практики.</a:t>
            </a:r>
          </a:p>
        </p:txBody>
      </p:sp>
    </p:spTree>
    <p:extLst>
      <p:ext uri="{BB962C8B-B14F-4D97-AF65-F5344CB8AC3E}">
        <p14:creationId xmlns:p14="http://schemas.microsoft.com/office/powerpoint/2010/main" val="409141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90918" y="1101022"/>
            <a:ext cx="992392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Стабильность результатов.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заданного уровня результатов при изменяющихся условиях обучения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Репрезентативность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достаточная проверка опыта по времени;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подтверждение хороших результатов не только в работе одного воспитателя, но и в деятельности всех педагогов, которые берут этот опыт на вооружение; при одинаковых условиях и методах передовой опыт должен стать достоянием других педагогов, он не может быть связан только с особенностями личности его творца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Оптимальность данного опыта в целом педагогическом процессе.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Передовой опыт должен обеспечивать достижение более высоких результатов при наименьшей затрате сил и времени, не допуская перегрузки педагогов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современным достижениям педагогики и методики.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47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57518" y="214013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педагогического опыта</a:t>
            </a:r>
            <a:endParaRPr lang="ru-RU" sz="3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28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5460" y="1271417"/>
            <a:ext cx="10878670" cy="501194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70510" marR="73660" lvl="0" algn="ctr">
              <a:lnSpc>
                <a:spcPct val="150000"/>
              </a:lnSpc>
            </a:pP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опыт можно классифицировать как:</a:t>
            </a:r>
          </a:p>
          <a:p>
            <a:pPr marL="556260" marR="7366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индивидуальный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массовый (коллективный);</a:t>
            </a:r>
          </a:p>
          <a:p>
            <a:pPr marL="556260" marR="7366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перспективный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бесперспективный;</a:t>
            </a:r>
          </a:p>
          <a:p>
            <a:pPr marL="556260" marR="7366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реальный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потенциальный;</a:t>
            </a:r>
          </a:p>
          <a:p>
            <a:pPr marL="556260" marR="7366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положительный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отрицательный;</a:t>
            </a:r>
          </a:p>
          <a:p>
            <a:pPr marL="556260" marR="7366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передовой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устаревший;</a:t>
            </a:r>
          </a:p>
          <a:p>
            <a:pPr marL="556260" marR="7366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новаторский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56260" marR="7366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творческий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репродуктивный;</a:t>
            </a:r>
          </a:p>
          <a:p>
            <a:pPr marL="556260" marR="73660" lvl="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стихийный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планомерно (целенаправленно) сформированный.</a:t>
            </a:r>
          </a:p>
        </p:txBody>
      </p:sp>
    </p:spTree>
    <p:extLst>
      <p:ext uri="{BB962C8B-B14F-4D97-AF65-F5344CB8AC3E}">
        <p14:creationId xmlns:p14="http://schemas.microsoft.com/office/powerpoint/2010/main" val="180061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981235"/>
              </p:ext>
            </p:extLst>
          </p:nvPr>
        </p:nvGraphicFramePr>
        <p:xfrm>
          <a:off x="658903" y="1008529"/>
          <a:ext cx="11066932" cy="524256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5109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570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1141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Реальный (состоявшийся, наличный) опыт </a:t>
                      </a:r>
                      <a:r>
                        <a:rPr lang="ru-RU" sz="20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фиксируетпрошлое</a:t>
                      </a:r>
                      <a:r>
                        <a:rPr lang="ru-RU" sz="2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то что "имело место", было, уже прошло.</a:t>
                      </a:r>
                      <a:endParaRPr lang="ru-RU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Потенциальный опыт всегда обращен в будущее, он предполагает, прогнозирует, предугадывает то, что может состояться, реализоваться или нет в зависимости от определенных обстоятельств.</a:t>
                      </a:r>
                      <a:endParaRPr lang="ru-RU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Положительный опыт требует развития, закрепления, поощрения.</a:t>
                      </a:r>
                      <a:endParaRPr lang="ru-RU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Отрицательный опыт требует исключения, препятствия его возникновению и развитию.</a:t>
                      </a:r>
                      <a:endParaRPr lang="ru-RU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Передовой опыт обеспечивает эффективность учебно-воспитательного процесса. Выражается в высоких образцах деятельности </a:t>
                      </a:r>
                      <a:r>
                        <a:rPr lang="ru-RU" sz="20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учителяю</a:t>
                      </a:r>
                      <a:endParaRPr lang="ru-RU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Устаревший опыт не имеет объективных показателей вне конкретных условий, так как то, что для одних педагогов и педагогических коллективов выступает как передовое, новое, для других - пройденный этап.</a:t>
                      </a:r>
                      <a:endParaRPr lang="ru-RU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Новаторский (абсолютно новый, ранее неизвестный) опыт учителя оказавшийся настолько передовым, что обогатил педагогическую науку, т.е. общественное педагогическое знание. "Педагогическое новаторство - это специфическое явление, отличное от сложившегося массового опыта, в известной мере отрицающее сложившиеся традиции, старые или устаревшие приемы, формы, способы обучения и воспитания."</a:t>
                      </a:r>
                      <a:endParaRPr lang="ru-RU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198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003523"/>
              </p:ext>
            </p:extLst>
          </p:nvPr>
        </p:nvGraphicFramePr>
        <p:xfrm>
          <a:off x="753032" y="1405466"/>
          <a:ext cx="10945908" cy="387096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5082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2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sz="2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Творческий опыт - синоним новаторского опыта. "В его основе - процесс и результат работы по созданию чего-либо нового, неизвестного прежде, следствие осуществления замыслов, идей, принципов, примеров в какой-либо области."</a:t>
                      </a:r>
                      <a:endParaRPr lang="ru-RU" sz="22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Стихийный опыт складывается спонтанно, сам собой, невозможно прогнозировать, где и когда он появится, при этом педагог, не осознавая того, получает в своей практике неожиданные результаты (положительные или отрицательные).</a:t>
                      </a:r>
                      <a:endParaRPr lang="ru-RU" sz="22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Планомерный опыт складывается целенаправленно, постепенно формируется, при этом педагог или педагогический коллектив последовательно реализуют свой замысел (теоретически обоснованный), по необходимости осуществляя коррекцию исходного замысла и накапливающегося опыта.</a:t>
                      </a:r>
                      <a:endParaRPr lang="ru-RU" sz="22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838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/>
          <p:cNvSpPr/>
          <p:nvPr/>
        </p:nvSpPr>
        <p:spPr>
          <a:xfrm>
            <a:off x="1452281" y="1461369"/>
            <a:ext cx="969532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Передовой опыт реализует ряд важных функций в совершенствовании и развитии педагогической практики. </a:t>
            </a:r>
            <a:endParaRPr lang="ru-RU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тимулирует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творческие поиски педагогов,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пособствует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росту их педагогического мастерства,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ормирует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такие важные качества личности, как новаторство, инициатива, творческий подход к делу, развивает их педагогические способности.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стимулирующей, обучающей, воспитывающей и развивающей функции определяет значимость передового опыта для развития практики воспитания и обучения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50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98493" y="975915"/>
            <a:ext cx="981635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Передовым в педагогике считают такой опыт педагогов и работников образования, который характеризуется следующими признаками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👉высокая результативность обучения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воспитания и развития учащихся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👉экономичность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 точки зрения затрат времени, усилий, средств) организацией обучения и воспитания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👉умение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 оптимальные варианты решения педагогических задач.</a:t>
            </a:r>
          </a:p>
          <a:p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Передовым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считать такой опыт, который опирается на проверенные практикой научные достижения, оказывает существенное влияние на совершенствование качества преподавания, повышение уровня знаний, умений и навыков, уровня воспитанности учащихся, не требует дополнительных затрат времени и сил учителя и учащихся, доступен для применения в различных условиях основной массой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учителей.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64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13012" y="257044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Уровни обобщения педагогического опыта</a:t>
            </a:r>
            <a:endParaRPr lang="ru-RU" sz="3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17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d9560dc9f43774a1317aaf37547bed86e52f77a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1153</Words>
  <Application>Microsoft Office PowerPoint</Application>
  <PresentationFormat>Широкоэкранный</PresentationFormat>
  <Paragraphs>80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Courier New</vt:lpstr>
      <vt:lpstr>Times New Roman</vt:lpstr>
      <vt:lpstr>Wingdings</vt:lpstr>
      <vt:lpstr>Тема Office</vt:lpstr>
      <vt:lpstr>Сущность и критерии новаторского и передового опыта. Источники педагогического опыта, критерии для обобщения, уровни обобщения.</vt:lpstr>
      <vt:lpstr>Педагогический опыт-</vt:lpstr>
      <vt:lpstr>Классификация педагогического опыта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Уровни обобщения педагогического опыта</vt:lpstr>
      <vt:lpstr>Презентация PowerPoint</vt:lpstr>
      <vt:lpstr>Презентация PowerPoint</vt:lpstr>
      <vt:lpstr>Методический уровень</vt:lpstr>
      <vt:lpstr>Презентация PowerPoint</vt:lpstr>
      <vt:lpstr>Методы изучения и обобщения передового педагогического опыта</vt:lpstr>
      <vt:lpstr>Презентация PowerPoint</vt:lpstr>
      <vt:lpstr>Формы изучения и обобщения  передового педагогического опыта</vt:lpstr>
      <vt:lpstr>Презентация PowerPoint</vt:lpstr>
      <vt:lpstr>Критерии передового педагогического опыта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Пользователь</cp:lastModifiedBy>
  <cp:revision>21</cp:revision>
  <dcterms:created xsi:type="dcterms:W3CDTF">2021-06-25T08:30:56Z</dcterms:created>
  <dcterms:modified xsi:type="dcterms:W3CDTF">2021-12-24T20:23:44Z</dcterms:modified>
</cp:coreProperties>
</file>