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8" name="Google Shape;13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4" name="Google Shape;14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5dca2c65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gd5dca2c65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6" name="Google Shape;15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d5dca2c65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gd5dca2c65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d5dca2c657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8" name="Google Shape;168;gd5dca2c65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d5dca2c657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gd5dca2c657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d5dca2c657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0" name="Google Shape;180;gd5dca2c657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d5dca2c657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6" name="Google Shape;186;gd5dca2c657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2" name="Google Shape;19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2881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8084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336176" y="94130"/>
            <a:ext cx="11551024" cy="186279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ru-RU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Бюджетное учреждение профессионального образования Ханты-Мансийского автономного округа-Югры «Нижневартовский социально-гуманитарный колледж»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ru-RU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44.02.02.-Преподавание в начальных классах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1600201" y="2141239"/>
            <a:ext cx="8848200" cy="169320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64A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-RU" sz="3200" b="0" i="0" u="none" strike="noStrike" cap="none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ИССЛЕДОВАТЕЛЬСКИЙ ПРОЕКТ</a:t>
            </a: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ФОРМЫ И МЕТОДЫ КОНТРОЛЯ И ОЦЕНКИ ДОСТИЖЕНИЯ ПЛАНИРУЕМЫХ РЕЗУЛЬТАТОВ ПО </a:t>
            </a:r>
            <a:r>
              <a:rPr lang="ru-RU" sz="24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РУССКОМУ ЯЗЫКУ</a:t>
            </a: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7506562" y="4457267"/>
            <a:ext cx="45744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Обучающийся: группы </a:t>
            </a:r>
            <a:r>
              <a:rPr lang="ru-RU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418Н/1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Матвеева Мария </a:t>
            </a:r>
            <a:r>
              <a:rPr lang="ru-RU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Александровна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923697" y="6334780"/>
            <a:ext cx="839019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ru-RU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Нижневартовск, 2021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>
            <a:off x="838200" y="70675"/>
            <a:ext cx="10515600" cy="1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ru-RU" sz="3900" b="1">
                <a:latin typeface="Times New Roman"/>
                <a:ea typeface="Times New Roman"/>
                <a:cs typeface="Times New Roman"/>
                <a:sym typeface="Times New Roman"/>
              </a:rPr>
              <a:t>Базовый уровень</a:t>
            </a:r>
            <a:br>
              <a:rPr lang="ru-RU" sz="390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900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1)</a:t>
            </a:r>
            <a:endParaRPr sz="3900"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>
            <a:off x="256475" y="1301400"/>
            <a:ext cx="11702400" cy="5556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1. Продолжи определение.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Существительное - это .......... часть речи, которая отвечает на вопросы кто? что? и обозначает............. 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2. Сможешь ли ты безошибочно найти в тексте имя существительное?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а) Всегда    б) Не всегда. 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3. Понимаешь ли ты различия между одушевленными и неодушевленными предметами.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а)  Да.      б) Нет.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4.Подчеркни только имена существительные.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Чайник, кричать, хороший, Маша, нора, большая, летал.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5. Определи род имени существительного.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а) берег, яблоня, море, ёж.      б) яблоко, дверь, сон.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6.Подчеркни имена собственные.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Река Волга, город Нальчик, мальчик Миша, гора Эльбрус.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7.Вставь пропущенное существительное.</a:t>
            </a:r>
            <a:b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Вчера мы ходили в ________. Вечером ребята играли на __________. 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8. Имена существительные изменяются по числам. 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а)  Да.      б) Нет.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 b="1">
                <a:latin typeface="Times New Roman"/>
                <a:ea typeface="Times New Roman"/>
                <a:cs typeface="Times New Roman"/>
                <a:sym typeface="Times New Roman"/>
              </a:rPr>
              <a:t>9. Имена существительные изменяются по родам. </a:t>
            </a:r>
            <a:endParaRPr sz="7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-RU" sz="7200">
                <a:latin typeface="Times New Roman"/>
                <a:ea typeface="Times New Roman"/>
                <a:cs typeface="Times New Roman"/>
                <a:sym typeface="Times New Roman"/>
              </a:rPr>
              <a:t>а)  Да.     б) Нет.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6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2580"/>
              <a:buNone/>
            </a:pPr>
            <a:endParaRPr sz="6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14414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ru-RU" b="1">
                <a:latin typeface="Times New Roman"/>
                <a:ea typeface="Times New Roman"/>
                <a:cs typeface="Times New Roman"/>
                <a:sym typeface="Times New Roman"/>
              </a:rPr>
              <a:t>Дополнительный уровень</a:t>
            </a:r>
            <a:br>
              <a:rPr lang="ru-RU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1)</a:t>
            </a:r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-RU" sz="5800" b="1">
                <a:latin typeface="Times New Roman"/>
                <a:ea typeface="Times New Roman"/>
                <a:cs typeface="Times New Roman"/>
                <a:sym typeface="Times New Roman"/>
              </a:rPr>
              <a:t>10) Работа с текстом </a:t>
            </a:r>
            <a:endParaRPr sz="58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-RU" sz="5800">
                <a:latin typeface="Times New Roman"/>
                <a:ea typeface="Times New Roman"/>
                <a:cs typeface="Times New Roman"/>
                <a:sym typeface="Times New Roman"/>
              </a:rPr>
              <a:t>- Прочитайте текст, докажите, что это текст. Озаглавьте, определите главную мысль текста. </a:t>
            </a:r>
            <a:endParaRPr sz="5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-RU" sz="5800">
                <a:latin typeface="Times New Roman"/>
                <a:ea typeface="Times New Roman"/>
                <a:cs typeface="Times New Roman"/>
                <a:sym typeface="Times New Roman"/>
              </a:rPr>
              <a:t>- Найдите орфографические ошибки, исправьте их.</a:t>
            </a:r>
            <a:endParaRPr sz="5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88"/>
              <a:buNone/>
            </a:pPr>
            <a:r>
              <a:rPr lang="ru-RU" sz="5800">
                <a:latin typeface="Times New Roman"/>
                <a:ea typeface="Times New Roman"/>
                <a:cs typeface="Times New Roman"/>
                <a:sym typeface="Times New Roman"/>
              </a:rPr>
              <a:t>- Найдите в тексте имена существительные во множественном и единственном  числе, подпиши их.</a:t>
            </a:r>
            <a:endParaRPr sz="5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0402"/>
              <a:buFont typeface="Arial"/>
              <a:buNone/>
            </a:pPr>
            <a:r>
              <a:rPr lang="ru-RU" sz="3618">
                <a:latin typeface="Times New Roman"/>
                <a:ea typeface="Times New Roman"/>
                <a:cs typeface="Times New Roman"/>
                <a:sym typeface="Times New Roman"/>
              </a:rPr>
              <a:t>(ниже дается текст)</a:t>
            </a:r>
            <a:endParaRPr sz="361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60301"/>
              <a:buNone/>
            </a:pPr>
            <a:endParaRPr sz="3618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13081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xfrm>
            <a:off x="198100" y="123075"/>
            <a:ext cx="11552400" cy="12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r>
              <a:rPr lang="ru-RU" sz="3359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359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359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359"/>
          </a:p>
        </p:txBody>
      </p:sp>
      <p:sp>
        <p:nvSpPr>
          <p:cNvPr id="147" name="Google Shape;147;p23"/>
          <p:cNvSpPr txBox="1"/>
          <p:nvPr/>
        </p:nvSpPr>
        <p:spPr>
          <a:xfrm>
            <a:off x="198100" y="1719250"/>
            <a:ext cx="11893500" cy="5110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b="1">
                <a:latin typeface="Times New Roman"/>
                <a:ea typeface="Times New Roman"/>
                <a:cs typeface="Times New Roman"/>
                <a:sym typeface="Times New Roman"/>
              </a:rPr>
              <a:t>ДИКТАНТ</a:t>
            </a:r>
            <a:endParaRPr sz="20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 i="1" u="sng">
                <a:latin typeface="Times New Roman"/>
                <a:ea typeface="Times New Roman"/>
                <a:cs typeface="Times New Roman"/>
                <a:sym typeface="Times New Roman"/>
              </a:rPr>
              <a:t>Объем диктанта:</a:t>
            </a:r>
            <a:endParaRPr sz="20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1-й класс- 15 - 17 слов.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2-й класс - 1 - 2 четверть - 25 - 35 слов, 3 - 4 четверть - 35 - 52 слова.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3-й класс - 1 - 2 четверть - 45 - 53 слова, 3 - 4 четверть - 53 - 73 слова.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4-й класс - 1 - 2 четверть - 58 - 77 слов, 3 - 4 четверть - 76 - 93 слова.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 i="1" u="sng">
                <a:latin typeface="Times New Roman"/>
                <a:ea typeface="Times New Roman"/>
                <a:cs typeface="Times New Roman"/>
                <a:sym typeface="Times New Roman"/>
              </a:rPr>
              <a:t>Оценки:</a:t>
            </a:r>
            <a:endParaRPr sz="20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«5» - за работу, в которой нет ошибок.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«4» - за работу, в которой допущение 1-2 ошибки.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«3» - за работу, в которой допущено 3-5 ошибок.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«2» - за работу, в которой допущено более 5 ошибок.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u="sng">
                <a:latin typeface="Times New Roman"/>
                <a:ea typeface="Times New Roman"/>
                <a:cs typeface="Times New Roman"/>
                <a:sym typeface="Times New Roman"/>
              </a:rPr>
              <a:t>Учет ошибок в диктанте:</a:t>
            </a:r>
            <a:endParaRPr sz="20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1.Повторная ошибка в одном и том же слове считается за 1 ошибку (например, ученик дважды в слове «песок» написал вместо «е» букву «и»).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2. Ошибки на одно и то же правило, допущенные в разных словах, считаются как две ошибки (например, ученик написал букву «т» вместо «д» в слове «лошадка» и букву «с» вместо «з» в слове «повозка».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>
            <a:spLocks noGrp="1"/>
          </p:cNvSpPr>
          <p:nvPr>
            <p:ph type="title"/>
          </p:nvPr>
        </p:nvSpPr>
        <p:spPr>
          <a:xfrm>
            <a:off x="237475" y="256475"/>
            <a:ext cx="11692800" cy="10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64"/>
              <a:buFont typeface="Times New Roman"/>
              <a:buNone/>
            </a:pPr>
            <a:r>
              <a:rPr lang="ru-RU" sz="3224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224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224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224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endParaRPr sz="3959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" name="Google Shape;153;p24"/>
          <p:cNvSpPr txBox="1">
            <a:spLocks noGrp="1"/>
          </p:cNvSpPr>
          <p:nvPr>
            <p:ph type="body" idx="1"/>
          </p:nvPr>
        </p:nvSpPr>
        <p:spPr>
          <a:xfrm>
            <a:off x="113975" y="1063850"/>
            <a:ext cx="11939700" cy="5680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Times New Roman"/>
              <a:buChar char="•"/>
            </a:pPr>
            <a:r>
              <a:rPr lang="ru-RU" sz="2000" i="1" u="sng">
                <a:latin typeface="Times New Roman"/>
                <a:ea typeface="Times New Roman"/>
                <a:cs typeface="Times New Roman"/>
                <a:sym typeface="Times New Roman"/>
              </a:rPr>
              <a:t>Ошибкой считается:</a:t>
            </a:r>
            <a:endParaRPr sz="20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Нарушение орфографических правил при написании слов, включая ошибки на пропуск, перестановку, замену и вставку лишних букв в словах.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Неправильное написание слов, не регулируемых правилами, круг которых очерчен программой каждого класса (слова с непроверяемыми написаниями).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Отсутствие знаков препинания, изученных в данный момент в соответствии с программой; отсутствие точки в конце предложения не считается за ошибку, если следующее предложение написано с большой буквы.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Times New Roman"/>
              <a:buChar char="•"/>
            </a:pPr>
            <a:r>
              <a:rPr lang="ru-RU" sz="2000" i="1" u="sng">
                <a:latin typeface="Times New Roman"/>
                <a:ea typeface="Times New Roman"/>
                <a:cs typeface="Times New Roman"/>
                <a:sym typeface="Times New Roman"/>
              </a:rPr>
              <a:t>За одну ошибку в диктанте считаются:</a:t>
            </a: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два исправления;</a:t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две пунктуационные ошибки;</a:t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повторение ошибок в одном и том же слове, например, в слове «ножи» дважды написано в конце «ы».Если же подобная ошибка встречается в другом слове, она считается за ошибку.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•"/>
            </a:pPr>
            <a:r>
              <a:rPr lang="ru-RU" sz="2000" i="1" u="sng">
                <a:latin typeface="Times New Roman"/>
                <a:ea typeface="Times New Roman"/>
                <a:cs typeface="Times New Roman"/>
                <a:sym typeface="Times New Roman"/>
              </a:rPr>
              <a:t>Негрубыми ошибками считаются следующие: </a:t>
            </a: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повторение одной и той же буквы в слове;</a:t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недописанное слово;</a:t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перенос слова, одна часть которого написана на одной строке, а вторая опущена;</a:t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дважды записанное одно и то же слово в предложении.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•"/>
            </a:pPr>
            <a:r>
              <a:rPr lang="ru-RU" sz="2000" i="1" u="sng">
                <a:latin typeface="Times New Roman"/>
                <a:ea typeface="Times New Roman"/>
                <a:cs typeface="Times New Roman"/>
                <a:sym typeface="Times New Roman"/>
              </a:rPr>
              <a:t>За ошибку не считаются: </a:t>
            </a: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ошибки на те разделы орфографии и пунктуации, которые ни в данном классе, ни в предшествующих классах не изучались;</a:t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единичный пропуск точки в конце предложения, если первое слово следующего предложения написано с заглавной буквы;</a:t>
            </a:r>
            <a:b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- единичный случай замены одного слова без искажения смысла.</a:t>
            </a:r>
            <a:r>
              <a:rPr lang="ru-RU" sz="180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18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018"/>
              <a:buNone/>
            </a:pP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64135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endParaRPr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>
            <a:spLocks noGrp="1"/>
          </p:cNvSpPr>
          <p:nvPr>
            <p:ph type="title"/>
          </p:nvPr>
        </p:nvSpPr>
        <p:spPr>
          <a:xfrm>
            <a:off x="237475" y="465425"/>
            <a:ext cx="11692800" cy="13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64"/>
              <a:buFont typeface="Times New Roman"/>
              <a:buNone/>
            </a:pPr>
            <a:r>
              <a:rPr lang="ru-RU" sz="3524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524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524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524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endParaRPr sz="426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9" name="Google Shape;159;p25"/>
          <p:cNvSpPr txBox="1">
            <a:spLocks noGrp="1"/>
          </p:cNvSpPr>
          <p:nvPr>
            <p:ph type="body" idx="1"/>
          </p:nvPr>
        </p:nvSpPr>
        <p:spPr>
          <a:xfrm>
            <a:off x="588925" y="2175175"/>
            <a:ext cx="11094300" cy="3286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3900" b="1">
                <a:latin typeface="Times New Roman"/>
                <a:ea typeface="Times New Roman"/>
                <a:cs typeface="Times New Roman"/>
                <a:sym typeface="Times New Roman"/>
              </a:rPr>
              <a:t>ГРАММАТИЧЕСКОЕ ЗАДАНИЕ</a:t>
            </a:r>
            <a:endParaRPr sz="39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39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900" i="1" u="sng">
                <a:latin typeface="Times New Roman"/>
                <a:ea typeface="Times New Roman"/>
                <a:cs typeface="Times New Roman"/>
                <a:sym typeface="Times New Roman"/>
              </a:rPr>
              <a:t>Оценки:</a:t>
            </a:r>
            <a:endParaRPr sz="39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3900">
                <a:latin typeface="Times New Roman"/>
                <a:ea typeface="Times New Roman"/>
                <a:cs typeface="Times New Roman"/>
                <a:sym typeface="Times New Roman"/>
              </a:rPr>
              <a:t> «5» - без ошибок.</a:t>
            </a:r>
            <a:endParaRPr sz="3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3900">
                <a:latin typeface="Times New Roman"/>
                <a:ea typeface="Times New Roman"/>
                <a:cs typeface="Times New Roman"/>
                <a:sym typeface="Times New Roman"/>
              </a:rPr>
              <a:t>«4» - правильно выполнено не менее 3/4 заданий.</a:t>
            </a:r>
            <a:endParaRPr sz="3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3900">
                <a:latin typeface="Times New Roman"/>
                <a:ea typeface="Times New Roman"/>
                <a:cs typeface="Times New Roman"/>
                <a:sym typeface="Times New Roman"/>
              </a:rPr>
              <a:t>«3» - правильно выполнено не менее 1/2 заданий.</a:t>
            </a:r>
            <a:endParaRPr sz="3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3900">
                <a:latin typeface="Times New Roman"/>
                <a:ea typeface="Times New Roman"/>
                <a:cs typeface="Times New Roman"/>
                <a:sym typeface="Times New Roman"/>
              </a:rPr>
              <a:t>«2» - правильно выполнено менее 1/2 заданий.</a:t>
            </a:r>
            <a:endParaRPr sz="3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018"/>
              <a:buNone/>
            </a:pP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64135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endParaRPr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>
            <a:spLocks noGrp="1"/>
          </p:cNvSpPr>
          <p:nvPr>
            <p:ph type="title"/>
          </p:nvPr>
        </p:nvSpPr>
        <p:spPr>
          <a:xfrm>
            <a:off x="198100" y="0"/>
            <a:ext cx="11552400" cy="1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060"/>
          </a:p>
        </p:txBody>
      </p:sp>
      <p:sp>
        <p:nvSpPr>
          <p:cNvPr id="165" name="Google Shape;165;p26"/>
          <p:cNvSpPr txBox="1"/>
          <p:nvPr/>
        </p:nvSpPr>
        <p:spPr>
          <a:xfrm>
            <a:off x="198100" y="1146375"/>
            <a:ext cx="11893500" cy="5226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914" b="1">
                <a:latin typeface="Times New Roman"/>
                <a:ea typeface="Times New Roman"/>
                <a:cs typeface="Times New Roman"/>
                <a:sym typeface="Times New Roman"/>
              </a:rPr>
              <a:t>КОНТРОЛЬНЫЙ ДИКТАНТ</a:t>
            </a:r>
            <a:endParaRPr sz="291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91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1. Объём соответствует количеству слов по нормам чтения (за 1 минуту).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2. Негрубые ошибки: исключения из правил; повторение одной и той же буквы (букварь);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перенос слов; единичный пропуск буквы на конце слова.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3. Однотипные ошибки: первые три однотипные ошибки = 1 ошибке, но каждая следующая подобная считается за отдельную ошибку.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4. При трёх поправках оценка снижается на 1 балл.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 i="1" u="sng">
                <a:latin typeface="Times New Roman"/>
                <a:ea typeface="Times New Roman"/>
                <a:cs typeface="Times New Roman"/>
                <a:sym typeface="Times New Roman"/>
              </a:rPr>
              <a:t>Оценки за контрольный диктант:</a:t>
            </a:r>
            <a:br>
              <a:rPr lang="ru-RU" sz="2914" i="1" u="sng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«5» – не ставится при трёх исправлениях, но при одной негрубой ошибке можно ставить;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«4» – 2 орфограф. и 2 пунктуац. ошибки или 1 орфограф. и 3 пунктуац.;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«3» – 3 – 4 орфограф. и 4 пунктуац. ошибки, а также при 5 орфограф. ошибках;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«2» - более 5 – 8 орфограф. ошибок;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 i="1" u="sng">
                <a:latin typeface="Times New Roman"/>
                <a:ea typeface="Times New Roman"/>
                <a:cs typeface="Times New Roman"/>
                <a:sym typeface="Times New Roman"/>
              </a:rPr>
              <a:t>Оценки за грамматические задания:</a:t>
            </a: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«5» – всё верно;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«4» – не менее 3/4 верно;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«3» – не менее 1/2 верно;</a:t>
            </a:r>
            <a:b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«2» – не выполнено больше половины общего объёма заданий;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 txBox="1">
            <a:spLocks noGrp="1"/>
          </p:cNvSpPr>
          <p:nvPr>
            <p:ph type="title"/>
          </p:nvPr>
        </p:nvSpPr>
        <p:spPr>
          <a:xfrm>
            <a:off x="198100" y="0"/>
            <a:ext cx="11552400" cy="1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060"/>
          </a:p>
        </p:txBody>
      </p:sp>
      <p:sp>
        <p:nvSpPr>
          <p:cNvPr id="171" name="Google Shape;171;p27"/>
          <p:cNvSpPr txBox="1"/>
          <p:nvPr/>
        </p:nvSpPr>
        <p:spPr>
          <a:xfrm>
            <a:off x="198100" y="1023300"/>
            <a:ext cx="11865300" cy="56280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 b="1">
                <a:latin typeface="Times New Roman"/>
                <a:ea typeface="Times New Roman"/>
                <a:cs typeface="Times New Roman"/>
                <a:sym typeface="Times New Roman"/>
              </a:rPr>
              <a:t>КОНТРОЛЬНОЕ СПИСЫВАНИЕ</a:t>
            </a:r>
            <a:endParaRPr sz="2608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«5» - за безукоризненно выполненную работу, в которой нет исправлений.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«4» - за работу, в которой допущена 1 ошибка или 1-2 исправления.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«3» - за работу, в которой допущены 2-3 ошибки.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«2» - за работу, в которой допущены 4 и более ошибок (2 класс); 3 и более ошибок (3-4 классы)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 b="1">
                <a:latin typeface="Times New Roman"/>
                <a:ea typeface="Times New Roman"/>
                <a:cs typeface="Times New Roman"/>
                <a:sym typeface="Times New Roman"/>
              </a:rPr>
              <a:t>АЛГОРИТМ СПИСЫВАНИЯ</a:t>
            </a:r>
            <a:endParaRPr sz="2608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1. Прочитай предложение, чтобы понять и запомнить его (орфоэпическое чтение).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2. Повтори предложение, не глядя в текст, чтобы проверить, запомнил ли ты его.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3. Выдели орфограммы в списываемом предложении.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4. Прочитай предложение так, как оно записано, то есть так, как будешь его себе диктовать    (орфографическое чтение).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5. Повтори, глядя в текст, предложение так, как будешь его писать.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6. Пиши, диктуя себе, как проговаривал два последних раза.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7. Проверь написанное предложение, отмечая дужками слоги в словах.</a:t>
            </a:r>
            <a:endParaRPr sz="260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8">
                <a:latin typeface="Times New Roman"/>
                <a:ea typeface="Times New Roman"/>
                <a:cs typeface="Times New Roman"/>
                <a:sym typeface="Times New Roman"/>
              </a:rPr>
              <a:t>8. Подчеркни орфограммы в словах.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8"/>
          <p:cNvSpPr txBox="1">
            <a:spLocks noGrp="1"/>
          </p:cNvSpPr>
          <p:nvPr>
            <p:ph type="title"/>
          </p:nvPr>
        </p:nvSpPr>
        <p:spPr>
          <a:xfrm>
            <a:off x="198100" y="0"/>
            <a:ext cx="11552400" cy="1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060"/>
          </a:p>
        </p:txBody>
      </p:sp>
      <p:sp>
        <p:nvSpPr>
          <p:cNvPr id="177" name="Google Shape;177;p28"/>
          <p:cNvSpPr txBox="1"/>
          <p:nvPr/>
        </p:nvSpPr>
        <p:spPr>
          <a:xfrm>
            <a:off x="198100" y="1146375"/>
            <a:ext cx="11893500" cy="5226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914" b="1">
                <a:latin typeface="Times New Roman"/>
                <a:ea typeface="Times New Roman"/>
                <a:cs typeface="Times New Roman"/>
                <a:sym typeface="Times New Roman"/>
              </a:rPr>
              <a:t>СЛОВАРНЫЙ ДИКТАНТ</a:t>
            </a:r>
            <a:endParaRPr sz="291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 i="1" u="sng">
                <a:latin typeface="Times New Roman"/>
                <a:ea typeface="Times New Roman"/>
                <a:cs typeface="Times New Roman"/>
                <a:sym typeface="Times New Roman"/>
              </a:rPr>
              <a:t>Объем:</a:t>
            </a:r>
            <a:endParaRPr sz="2914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2-й класс - 8-10 слов.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3-й класс - 10-12 слов.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4-й класс - 12-15 слов.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 i="1" u="sng">
                <a:latin typeface="Times New Roman"/>
                <a:ea typeface="Times New Roman"/>
                <a:cs typeface="Times New Roman"/>
                <a:sym typeface="Times New Roman"/>
              </a:rPr>
              <a:t>Оценки:</a:t>
            </a:r>
            <a:endParaRPr sz="2914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«5» - без ошибок.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«4» - 1 ошибка и 1 исправление; либо 2 ошибки без исправлений.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«3» - 2 ошибки и 1 исправление; либо 3 ошибки без исправлений.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«2» - 4-5 ошибок.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 b="1">
                <a:latin typeface="Times New Roman"/>
                <a:ea typeface="Times New Roman"/>
                <a:cs typeface="Times New Roman"/>
                <a:sym typeface="Times New Roman"/>
              </a:rPr>
              <a:t> ТЕСТ</a:t>
            </a:r>
            <a:endParaRPr sz="2914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 i="1" u="sng">
                <a:latin typeface="Times New Roman"/>
                <a:ea typeface="Times New Roman"/>
                <a:cs typeface="Times New Roman"/>
                <a:sym typeface="Times New Roman"/>
              </a:rPr>
              <a:t>Оценки:</a:t>
            </a:r>
            <a:endParaRPr sz="2914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«5» - верно выполнено более 3/4 заданий.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«4» - верно выполнено 3/4 заданий.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«3» - верно выполнено 1/2 заданий.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14">
                <a:latin typeface="Times New Roman"/>
                <a:ea typeface="Times New Roman"/>
                <a:cs typeface="Times New Roman"/>
                <a:sym typeface="Times New Roman"/>
              </a:rPr>
              <a:t>«2» - верно выполнено менее 1/2 заданий.</a:t>
            </a:r>
            <a:endParaRPr sz="291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914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title"/>
          </p:nvPr>
        </p:nvSpPr>
        <p:spPr>
          <a:xfrm>
            <a:off x="198100" y="0"/>
            <a:ext cx="11552400" cy="1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060"/>
          </a:p>
        </p:txBody>
      </p:sp>
      <p:sp>
        <p:nvSpPr>
          <p:cNvPr id="183" name="Google Shape;183;p29"/>
          <p:cNvSpPr txBox="1"/>
          <p:nvPr/>
        </p:nvSpPr>
        <p:spPr>
          <a:xfrm>
            <a:off x="198100" y="1146375"/>
            <a:ext cx="11893500" cy="5577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2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740" b="1">
                <a:latin typeface="Times New Roman"/>
                <a:ea typeface="Times New Roman"/>
                <a:cs typeface="Times New Roman"/>
                <a:sym typeface="Times New Roman"/>
              </a:rPr>
              <a:t>ИЗЛОЖЕНИЕ</a:t>
            </a:r>
            <a:endParaRPr sz="374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5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 i="1" u="sng">
                <a:latin typeface="Times New Roman"/>
                <a:ea typeface="Times New Roman"/>
                <a:cs typeface="Times New Roman"/>
                <a:sym typeface="Times New Roman"/>
              </a:rPr>
              <a:t>Отметка за содержание и речевое оформление:</a:t>
            </a:r>
            <a:endParaRPr sz="365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«5»- правильно и последовательно воспроизведен авторский текст, нет речевых и орфографических ошибок, допущено 1-2 исправления.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«4» - незначительно нарушена последовательность изложения мыслей, имеются единичные (1-2) фактические и речевые неточности, 1-2 орфографические ошибки,1-2 исправления.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«3» - имеются некоторые отступления от авторского текста, допущены отдельные нарушения в последовательности изложения мыслей, в построении 2-3 предложений, беден словарь, 3-6 орфографических ошибки и 1-2 исправления.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«2» - имеются значительные отступления от авторского текста, пропуск важных эпизодов, главной части, основной мысли и др., нарушена последовательность изложения мыслей, отсутствует связь между частями, отдельными предложениями, крайне однообразен словарь, 7-8 орфографических ошибок, 3-5 исправлений.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 i="1" u="sng">
                <a:latin typeface="Times New Roman"/>
                <a:ea typeface="Times New Roman"/>
                <a:cs typeface="Times New Roman"/>
                <a:sym typeface="Times New Roman"/>
              </a:rPr>
              <a:t>Отметка за соблюдение орфографических и пунктуационных норм:</a:t>
            </a:r>
            <a:endParaRPr sz="365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"5" – нет речевых и орфографических ошибок, допущено 1 исправление.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"4" – имеются 1-2 орфографические ошибки и допущено 1 исправление.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"3" – имеются 3-6 орфографические ошибки и 1-2 исправления.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50">
                <a:latin typeface="Times New Roman"/>
                <a:ea typeface="Times New Roman"/>
                <a:cs typeface="Times New Roman"/>
                <a:sym typeface="Times New Roman"/>
              </a:rPr>
              <a:t>"2" – имеются более 6 орфографических ошибок.</a:t>
            </a:r>
            <a:endParaRPr sz="36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>
            <a:spLocks noGrp="1"/>
          </p:cNvSpPr>
          <p:nvPr>
            <p:ph type="title"/>
          </p:nvPr>
        </p:nvSpPr>
        <p:spPr>
          <a:xfrm>
            <a:off x="198100" y="0"/>
            <a:ext cx="11552400" cy="1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Times New Roman"/>
              <a:buNone/>
            </a:pP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Оценка письменных работ по русскому языку и учет ошибок</a:t>
            </a:r>
            <a:b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060" b="1">
                <a:latin typeface="Times New Roman"/>
                <a:ea typeface="Times New Roman"/>
                <a:cs typeface="Times New Roman"/>
                <a:sym typeface="Times New Roman"/>
              </a:rPr>
              <a:t>(Приложение 2)</a:t>
            </a:r>
            <a:endParaRPr sz="3060"/>
          </a:p>
        </p:txBody>
      </p:sp>
      <p:sp>
        <p:nvSpPr>
          <p:cNvPr id="189" name="Google Shape;189;p30"/>
          <p:cNvSpPr txBox="1"/>
          <p:nvPr/>
        </p:nvSpPr>
        <p:spPr>
          <a:xfrm>
            <a:off x="198100" y="1023300"/>
            <a:ext cx="11893500" cy="5390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 </a:t>
            </a:r>
            <a:endParaRPr sz="4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 b="1">
                <a:latin typeface="Times New Roman"/>
                <a:ea typeface="Times New Roman"/>
                <a:cs typeface="Times New Roman"/>
                <a:sym typeface="Times New Roman"/>
              </a:rPr>
              <a:t>СОЧИНЕНИЕ</a:t>
            </a:r>
            <a:endParaRPr sz="9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 i="1" u="sng">
                <a:latin typeface="Times New Roman"/>
                <a:ea typeface="Times New Roman"/>
                <a:cs typeface="Times New Roman"/>
                <a:sym typeface="Times New Roman"/>
              </a:rPr>
              <a:t>Отметка за содержание и речевое оформление:</a:t>
            </a:r>
            <a:endParaRPr sz="92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"5" – логически последовательно раскрыта тема.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"4" – незначительно нарушена последовательность изложения мыслей, имеются единичные (1-2) фактические и речевые неточности.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"3" – имеются некоторые отступления от темы, допущены отдельные нарушения в последовательности изложения мыслей, в построении 2-3 предложений, беден словарь.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"2" – имеются значительные отступления от темы, пропуск важных эпизодов, главной части, основной мысли и др., нарушена последовательность изложения мыслей, отсутствует связь между частями, отдельными предложениями, крайне однообразен словарь.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 i="1" u="sng">
                <a:latin typeface="Times New Roman"/>
                <a:ea typeface="Times New Roman"/>
                <a:cs typeface="Times New Roman"/>
                <a:sym typeface="Times New Roman"/>
              </a:rPr>
              <a:t>Отметка за соблюдение орфографических и пунктуационных норм:</a:t>
            </a:r>
            <a:endParaRPr sz="9200" i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"5" – нет речевых и орфографических ошибок, допущено 1 исправление.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"4" – имеются 1-2 орфографические ошибки и допущено 1 исправление.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"3" – имеются  3-6 орфографических ошибки и 1-2 исправления.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200">
                <a:latin typeface="Times New Roman"/>
                <a:ea typeface="Times New Roman"/>
                <a:cs typeface="Times New Roman"/>
                <a:sym typeface="Times New Roman"/>
              </a:rPr>
              <a:t>"2" – имеются  более 6 орфографических ошибок.</a:t>
            </a:r>
            <a:endParaRPr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35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ru-RU" sz="6000" b="1">
                <a:latin typeface="Times New Roman"/>
                <a:ea typeface="Times New Roman"/>
                <a:cs typeface="Times New Roman"/>
                <a:sym typeface="Times New Roman"/>
              </a:rPr>
              <a:t>Цель</a:t>
            </a:r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27463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ru-RU" sz="4000" b="1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Цель</a:t>
            </a:r>
            <a:r>
              <a:rPr lang="ru-RU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выявление эффективных форм и методов контроля и оценки достижения планируемых результатов по </a:t>
            </a:r>
            <a: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  <a:t>русскому языку</a:t>
            </a:r>
            <a:r>
              <a:rPr lang="ru-RU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начальной школе.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lang="ru-RU" sz="5400" b="1">
                <a:latin typeface="Times New Roman"/>
                <a:ea typeface="Times New Roman"/>
                <a:cs typeface="Times New Roman"/>
                <a:sym typeface="Times New Roman"/>
              </a:rPr>
              <a:t>Заключение</a:t>
            </a:r>
            <a:endParaRPr/>
          </a:p>
        </p:txBody>
      </p:sp>
      <p:sp>
        <p:nvSpPr>
          <p:cNvPr id="195" name="Google Shape;195;p31"/>
          <p:cNvSpPr txBox="1">
            <a:spLocks noGrp="1"/>
          </p:cNvSpPr>
          <p:nvPr>
            <p:ph type="body" idx="1"/>
          </p:nvPr>
        </p:nvSpPr>
        <p:spPr>
          <a:xfrm>
            <a:off x="244699" y="1825624"/>
            <a:ext cx="11694016" cy="472972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Контроль и оценка достижений младших школьников является существенной составляющей процесса обучения и одной из важных задач педагогической деятельности учителя.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ходе исследования были рассмотрены различные формы организации итогового контроля, приведены примеры итоговых работ и критерии их оценивания.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Особое внимание в работе было уделено формам организации контрольно-оценочной деятельности учителя, приведены примеры оценивания и разработаны рекомендации по организации контроля и оценки на основе трудностей, выявленных у детей в процессе исследования.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336176" y="94130"/>
            <a:ext cx="11551024" cy="186279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ru-RU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Бюджетное учреждение профессионального образования Ханты-Мансийского автономного округа-Югры «Нижневартовский социально-гуманитарный колледж»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ru-RU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44.02.02.-Преподавание в начальных классах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1600201" y="2141239"/>
            <a:ext cx="8848200" cy="169320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64A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-RU" sz="3200" b="0" i="0" u="none" strike="noStrike" cap="none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ИССЛЕДОВАТЕЛЬСКИЙ ПРОЕКТ</a:t>
            </a: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ФОРМЫ И МЕТОДЫ КОНТРОЛЯ И ОЦЕНКИ ДОСТИЖЕНИЯ ПЛАНИРУЕМЫХ РЕЗУЛЬТАТОВ ПО </a:t>
            </a:r>
            <a:r>
              <a:rPr lang="ru-RU" sz="24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РУССКОМУ ЯЗЫКУ</a:t>
            </a:r>
            <a:endParaRPr sz="1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7506562" y="4457267"/>
            <a:ext cx="45744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Обучающийся: группы </a:t>
            </a:r>
            <a:r>
              <a:rPr lang="ru-RU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418Н/1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Матвеева Мария </a:t>
            </a:r>
            <a:r>
              <a:rPr lang="ru-RU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Александровна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923697" y="6334780"/>
            <a:ext cx="839019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ru-RU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Нижневартовск, 2021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788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ru-RU" sz="60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Гипотеза</a:t>
            </a:r>
            <a:endParaRPr dirty="0"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27463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>
              <a:spcBef>
                <a:spcPts val="0"/>
              </a:spcBef>
              <a:buSzPts val="4000"/>
            </a:pPr>
            <a:r>
              <a:rPr lang="ru-RU" sz="4000" dirty="0">
                <a:latin typeface="Times New Roman"/>
                <a:ea typeface="Times New Roman"/>
                <a:cs typeface="Times New Roman"/>
                <a:sym typeface="Times New Roman"/>
              </a:rPr>
              <a:t>Если основные формы обучения и методы контроля эффективны, то обучение в начальной школе будет </a:t>
            </a:r>
            <a:r>
              <a:rPr lang="ru-RU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продуктивным.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7672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593501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ru-RU" sz="6000" b="1">
                <a:latin typeface="Times New Roman"/>
                <a:ea typeface="Times New Roman"/>
                <a:cs typeface="Times New Roman"/>
                <a:sym typeface="Times New Roman"/>
              </a:rPr>
              <a:t>Актуальность проблемы</a:t>
            </a:r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463639" y="1455313"/>
            <a:ext cx="11436439" cy="506139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∙"/>
            </a:pPr>
            <a:r>
              <a:rPr lang="ru-RU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Каким образом должна проходить организация проверки овладения общеучебными способами действий?</a:t>
            </a:r>
            <a:endParaRPr/>
          </a:p>
          <a:p>
            <a:pPr marL="342900" lvl="0" indent="-342900" algn="just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∙"/>
            </a:pPr>
            <a:r>
              <a:rPr lang="ru-RU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 чего должна складываться итоговая оценка?</a:t>
            </a:r>
            <a:endParaRPr/>
          </a:p>
          <a:p>
            <a:pPr marL="342900" lvl="0" indent="-342900" algn="just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∙"/>
            </a:pPr>
            <a:r>
              <a:rPr lang="ru-RU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 оценить, усвоен ли учебный материал и освоена ли обучающимися вся система необходимых опорных знаний?</a:t>
            </a:r>
            <a:endParaRPr/>
          </a:p>
          <a:p>
            <a:pPr marL="342900" lvl="0" indent="-342900" algn="just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∙"/>
            </a:pPr>
            <a:r>
              <a:rPr lang="ru-RU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 в целом должна быть построена система оценки в соответствии с требованиями ФГОС начального общего образования(НОО)?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632139" y="9015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ru-RU" sz="6000" b="1">
                <a:latin typeface="Times New Roman"/>
                <a:ea typeface="Times New Roman"/>
                <a:cs typeface="Times New Roman"/>
                <a:sym typeface="Times New Roman"/>
              </a:rPr>
              <a:t>Задачи</a:t>
            </a:r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321972" y="1468191"/>
            <a:ext cx="11655380" cy="497124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1) Изучить методическую литературу по теме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 Уточнить понятия «контроль» и «оценка»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3) Дать характеристику различных форм и методов контроля и оценки знаний, умений и навыков на уроках </a:t>
            </a:r>
            <a:r>
              <a:rPr lang="ru-RU" sz="3000">
                <a:latin typeface="Times New Roman"/>
                <a:ea typeface="Times New Roman"/>
                <a:cs typeface="Times New Roman"/>
                <a:sym typeface="Times New Roman"/>
              </a:rPr>
              <a:t>русского языка</a:t>
            </a: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начальной школе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4) Выделить основные формы и методы контроля с целью определения эффективности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5) Описать условия организации и проведения итоговых контрольных работ по </a:t>
            </a:r>
            <a:r>
              <a:rPr lang="ru-RU" sz="3000">
                <a:latin typeface="Times New Roman"/>
                <a:ea typeface="Times New Roman"/>
                <a:cs typeface="Times New Roman"/>
                <a:sym typeface="Times New Roman"/>
              </a:rPr>
              <a:t>русскому языку</a:t>
            </a: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начальной школе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6) Предложить методические рекомендации по выявлению эффективных форм и методов контроля и оценки достижения планируемых результатов  для учителей начальной школы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ru-RU" sz="6000" b="1">
                <a:latin typeface="Times New Roman"/>
                <a:ea typeface="Times New Roman"/>
                <a:cs typeface="Times New Roman"/>
                <a:sym typeface="Times New Roman"/>
              </a:rPr>
              <a:t>Объект и предмет</a:t>
            </a:r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 b="1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Объект</a:t>
            </a:r>
            <a:r>
              <a:rPr lang="ru-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 условия проведения контроля и оценки достижений планируемых результатов младших школьников при изучении </a:t>
            </a: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русского языка</a:t>
            </a:r>
            <a:r>
              <a:rPr lang="ru-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начальной школе.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 b="1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Предмет</a:t>
            </a:r>
            <a:r>
              <a:rPr lang="ru-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формы и методы контроля и оценки результатов изучения </a:t>
            </a: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русского языка</a:t>
            </a:r>
            <a:r>
              <a:rPr lang="ru-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ru-RU" sz="6000" b="1">
                <a:latin typeface="Times New Roman"/>
                <a:ea typeface="Times New Roman"/>
                <a:cs typeface="Times New Roman"/>
                <a:sym typeface="Times New Roman"/>
              </a:rPr>
              <a:t>Методы исследования</a:t>
            </a:r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295243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Теоретические</a:t>
            </a:r>
            <a:r>
              <a:rPr lang="ru-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анализ психолого-педагогической и методической литературы по теме;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Эмпирические</a:t>
            </a:r>
            <a:r>
              <a:rPr lang="ru-RU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педагогическое наблюдение: тестирование, изучение и сравнение  результатов деятельности учащихся.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title"/>
          </p:nvPr>
        </p:nvSpPr>
        <p:spPr>
          <a:xfrm>
            <a:off x="876837" y="120426"/>
            <a:ext cx="10515600" cy="111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ru-RU" sz="6000" b="1">
                <a:latin typeface="Times New Roman"/>
                <a:ea typeface="Times New Roman"/>
                <a:cs typeface="Times New Roman"/>
                <a:sym typeface="Times New Roman"/>
              </a:rPr>
              <a:t>Основные понятия</a:t>
            </a:r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1"/>
          </p:nvPr>
        </p:nvSpPr>
        <p:spPr>
          <a:xfrm>
            <a:off x="610138" y="1384161"/>
            <a:ext cx="10971600" cy="51129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Контроль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это выявление  и измерение оценивания знаний учащихся, определение объема, уровня и качества усвоения учебного материала, выявление успехов обучающихся в учении, пробелов в знаниях, навыках и умениях у всего класса.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Методы контроля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— это способы деятельности преподавателя и обучающихся, в ходе которых выявляются усвоение учебного материала и овладение обучающимися требуемыми знаниями, умениями и навыками.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Оценка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это определение и выражение в баллах (отметка), а также в оценочных ситуациях учителя степени усвоения учащимися знаний, умений и навыков, установленных программой. Оценка есть определение качества достигнутых школьником результатов обучения.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1066212" y="395901"/>
            <a:ext cx="105156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6000" b="1"/>
              <a:t>Теоретическая база</a:t>
            </a:r>
            <a:endParaRPr sz="6200"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610200" y="1973056"/>
            <a:ext cx="10971600" cy="23679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ru-RU" sz="3459" b="1">
                <a:latin typeface="Times New Roman"/>
                <a:ea typeface="Times New Roman"/>
                <a:cs typeface="Times New Roman"/>
                <a:sym typeface="Times New Roman"/>
              </a:rPr>
              <a:t>Теоретическая значимость:</a:t>
            </a:r>
            <a:endParaRPr sz="3459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ru-RU" sz="3459">
                <a:latin typeface="Times New Roman"/>
                <a:ea typeface="Times New Roman"/>
                <a:cs typeface="Times New Roman"/>
                <a:sym typeface="Times New Roman"/>
              </a:rPr>
              <a:t>Были рассмотрены различные формы организации итогового контроля, приведены примеры итоговых работ и критерии их оценивания. </a:t>
            </a:r>
            <a:endParaRPr sz="345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endParaRPr sz="3459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508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None/>
            </a:pPr>
            <a:endParaRPr sz="238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плый синий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2256</Words>
  <Application>Microsoft Office PowerPoint</Application>
  <PresentationFormat>Широкоэкранный</PresentationFormat>
  <Paragraphs>173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Noto Sans Symbols</vt:lpstr>
      <vt:lpstr>Times New Roman</vt:lpstr>
      <vt:lpstr>Office Theme</vt:lpstr>
      <vt:lpstr>Презентация PowerPoint</vt:lpstr>
      <vt:lpstr>Цель</vt:lpstr>
      <vt:lpstr>Гипотеза</vt:lpstr>
      <vt:lpstr>Актуальность проблемы</vt:lpstr>
      <vt:lpstr>Задачи</vt:lpstr>
      <vt:lpstr>Объект и предмет</vt:lpstr>
      <vt:lpstr>Методы исследования</vt:lpstr>
      <vt:lpstr>Основные понятия</vt:lpstr>
      <vt:lpstr>Теоретическая база</vt:lpstr>
      <vt:lpstr>Базовый уровень (Приложение 1)</vt:lpstr>
      <vt:lpstr>Дополнительный уровень (Приложение 1)</vt:lpstr>
      <vt:lpstr>Оценка письменных работ по русскому языку и учет ошибок (Приложение 2)</vt:lpstr>
      <vt:lpstr>Оценка письменных работ по русскому языку и учет ошибок (Приложение 2) </vt:lpstr>
      <vt:lpstr>Оценка письменных работ по русскому языку и учет ошибок (Приложение 2) </vt:lpstr>
      <vt:lpstr>Оценка письменных работ по русскому языку и учет ошибок (Приложение 2)</vt:lpstr>
      <vt:lpstr>Оценка письменных работ по русскому языку и учет ошибок (Приложение 2)</vt:lpstr>
      <vt:lpstr>Оценка письменных работ по русскому языку и учет ошибок (Приложение 2)</vt:lpstr>
      <vt:lpstr>Оценка письменных работ по русскому языку и учет ошибок (Приложение 2)</vt:lpstr>
      <vt:lpstr>Оценка письменных работ по русскому языку и учет ошибок (Приложение 2)</vt:lpstr>
      <vt:lpstr>Заключение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4</cp:revision>
  <dcterms:modified xsi:type="dcterms:W3CDTF">2021-12-24T20:53:34Z</dcterms:modified>
</cp:coreProperties>
</file>