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21" autoAdjust="0"/>
    <p:restoredTop sz="94660"/>
  </p:normalViewPr>
  <p:slideViewPr>
    <p:cSldViewPr snapToGrid="0">
      <p:cViewPr varScale="1">
        <p:scale>
          <a:sx n="83" d="100"/>
          <a:sy n="83" d="100"/>
        </p:scale>
        <p:origin x="-8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CA28C-18E4-455B-BE9D-FDAEAD5CD0C8}" type="doc">
      <dgm:prSet loTypeId="urn:microsoft.com/office/officeart/2018/2/layout/IconVerticalSolidList" loCatId="icon" qsTypeId="urn:microsoft.com/office/officeart/2005/8/quickstyle/3d2" qsCatId="3D" csTypeId="urn:microsoft.com/office/officeart/2005/8/colors/accent0_1" csCatId="mainScheme" phldr="1"/>
      <dgm:spPr/>
      <dgm:t>
        <a:bodyPr/>
        <a:lstStyle/>
        <a:p>
          <a:endParaRPr lang="en-US"/>
        </a:p>
      </dgm:t>
    </dgm:pt>
    <dgm:pt modelId="{4BA3BE73-CA6D-432B-A568-3B5CED4FF290}">
      <dgm:prSet custT="1"/>
      <dgm:spPr/>
      <dgm:t>
        <a:bodyPr/>
        <a:lstStyle/>
        <a:p>
          <a:pPr>
            <a:lnSpc>
              <a:spcPct val="100000"/>
            </a:lnSpc>
          </a:pPr>
          <a:r>
            <a:rPr lang="ru-RU" sz="1600" b="1" dirty="0">
              <a:latin typeface="Times New Roman" panose="02020603050405020304" pitchFamily="18" charset="0"/>
              <a:cs typeface="Times New Roman" panose="02020603050405020304" pitchFamily="18" charset="0"/>
            </a:rPr>
            <a:t>Открытые занятия по различным темам и вопросам учебно-воспитательной работы. </a:t>
          </a:r>
          <a:r>
            <a:rPr lang="ru-RU" sz="1600" dirty="0">
              <a:latin typeface="Times New Roman" panose="02020603050405020304" pitchFamily="18" charset="0"/>
              <a:cs typeface="Times New Roman" panose="02020603050405020304" pitchFamily="18" charset="0"/>
            </a:rPr>
            <a:t>Эта распространенная форма изучения и </a:t>
          </a:r>
          <a:r>
            <a:rPr lang="ru-RU" sz="1600" dirty="0" smtClean="0">
              <a:latin typeface="Times New Roman" panose="02020603050405020304" pitchFamily="18" charset="0"/>
              <a:cs typeface="Times New Roman" panose="02020603050405020304" pitchFamily="18" charset="0"/>
            </a:rPr>
            <a:t>обобщения </a:t>
          </a:r>
          <a:r>
            <a:rPr lang="ru-RU" sz="1600" dirty="0">
              <a:latin typeface="Times New Roman" panose="02020603050405020304" pitchFamily="18" charset="0"/>
              <a:cs typeface="Times New Roman" panose="02020603050405020304" pitchFamily="18" charset="0"/>
            </a:rPr>
            <a:t>опыта широко используется во всех образовательных учреждениях. Посещая открытые занятия опытных педагогов, их коллеги и администрация коллективно обсуждают, отмечают те стороны, которые действительно </a:t>
          </a:r>
          <a:r>
            <a:rPr lang="ru-RU" sz="1600" dirty="0" smtClean="0">
              <a:latin typeface="Times New Roman" panose="02020603050405020304" pitchFamily="18" charset="0"/>
              <a:cs typeface="Times New Roman" panose="02020603050405020304" pitchFamily="18" charset="0"/>
            </a:rPr>
            <a:t>являются </a:t>
          </a:r>
          <a:r>
            <a:rPr lang="ru-RU" sz="1600" dirty="0">
              <a:latin typeface="Times New Roman" panose="02020603050405020304" pitchFamily="18" charset="0"/>
              <a:cs typeface="Times New Roman" panose="02020603050405020304" pitchFamily="18" charset="0"/>
            </a:rPr>
            <a:t>передовыми, выявляют условия, при которых опыт конкретного педа­гога становится передовым и может стать достоянием других.</a:t>
          </a:r>
          <a:endParaRPr lang="en-US" sz="1600" dirty="0">
            <a:latin typeface="Times New Roman" panose="02020603050405020304" pitchFamily="18" charset="0"/>
            <a:cs typeface="Times New Roman" panose="02020603050405020304" pitchFamily="18" charset="0"/>
          </a:endParaRPr>
        </a:p>
      </dgm:t>
    </dgm:pt>
    <dgm:pt modelId="{D0ABFF59-21E2-4D82-8367-5914C6B6E6AC}" type="parTrans" cxnId="{13DB8AFC-F2A3-4191-B89E-4831F3219A9C}">
      <dgm:prSet/>
      <dgm:spPr/>
      <dgm:t>
        <a:bodyPr/>
        <a:lstStyle/>
        <a:p>
          <a:endParaRPr lang="en-US" sz="1600">
            <a:latin typeface="Times New Roman" panose="02020603050405020304" pitchFamily="18" charset="0"/>
            <a:cs typeface="Times New Roman" panose="02020603050405020304" pitchFamily="18" charset="0"/>
          </a:endParaRPr>
        </a:p>
      </dgm:t>
    </dgm:pt>
    <dgm:pt modelId="{FE34C88E-748E-4828-8B36-C619C10443F6}" type="sibTrans" cxnId="{13DB8AFC-F2A3-4191-B89E-4831F3219A9C}">
      <dgm:prSet/>
      <dgm:spPr/>
      <dgm:t>
        <a:bodyPr/>
        <a:lstStyle/>
        <a:p>
          <a:endParaRPr lang="en-US" sz="1600">
            <a:latin typeface="Times New Roman" panose="02020603050405020304" pitchFamily="18" charset="0"/>
            <a:cs typeface="Times New Roman" panose="02020603050405020304" pitchFamily="18" charset="0"/>
          </a:endParaRPr>
        </a:p>
      </dgm:t>
    </dgm:pt>
    <dgm:pt modelId="{B13D3C0E-9394-4DC2-8A24-66140E2D0D8D}">
      <dgm:prSet custT="1"/>
      <dgm:spPr/>
      <dgm:t>
        <a:bodyPr/>
        <a:lstStyle/>
        <a:p>
          <a:pPr>
            <a:lnSpc>
              <a:spcPct val="100000"/>
            </a:lnSpc>
          </a:pPr>
          <a:r>
            <a:rPr lang="ru-RU" sz="1600" b="1" dirty="0">
              <a:latin typeface="Times New Roman" panose="02020603050405020304" pitchFamily="18" charset="0"/>
              <a:cs typeface="Times New Roman" panose="02020603050405020304" pitchFamily="18" charset="0"/>
            </a:rPr>
            <a:t>Педагогические советы, производственные собрания, совещания по проблемам педагогики. </a:t>
          </a:r>
          <a:r>
            <a:rPr lang="ru-RU" sz="1600" dirty="0">
              <a:latin typeface="Times New Roman" panose="02020603050405020304" pitchFamily="18" charset="0"/>
              <a:cs typeface="Times New Roman" panose="02020603050405020304" pitchFamily="18" charset="0"/>
            </a:rPr>
            <a:t>Перед их проведением ведется большая подготови­тельная работа: посещаются и анализируются учебно-воспитательные </a:t>
          </a:r>
          <a:r>
            <a:rPr lang="ru-RU" sz="1600" dirty="0" smtClean="0">
              <a:latin typeface="Times New Roman" panose="02020603050405020304" pitchFamily="18" charset="0"/>
              <a:cs typeface="Times New Roman" panose="02020603050405020304" pitchFamily="18" charset="0"/>
            </a:rPr>
            <a:t>занятия </a:t>
          </a:r>
          <a:r>
            <a:rPr lang="ru-RU" sz="1600" dirty="0">
              <a:latin typeface="Times New Roman" panose="02020603050405020304" pitchFamily="18" charset="0"/>
              <a:cs typeface="Times New Roman" panose="02020603050405020304" pitchFamily="18" charset="0"/>
            </a:rPr>
            <a:t>разных педагогов, изучается </a:t>
          </a:r>
          <a:r>
            <a:rPr lang="ru-RU" sz="1600" u="sng" dirty="0">
              <a:latin typeface="Times New Roman" panose="02020603050405020304" pitchFamily="18" charset="0"/>
              <a:cs typeface="Times New Roman" panose="02020603050405020304" pitchFamily="18" charset="0"/>
            </a:rPr>
            <a:t>литература,</a:t>
          </a:r>
          <a:r>
            <a:rPr lang="ru-RU" sz="1600" dirty="0">
              <a:latin typeface="Times New Roman" panose="02020603050405020304" pitchFamily="18" charset="0"/>
              <a:cs typeface="Times New Roman" panose="02020603050405020304" pitchFamily="18" charset="0"/>
            </a:rPr>
            <a:t> подготавливается выставка, отражающая педагогический опыт, готовятся основные доклады и </a:t>
          </a:r>
          <a:r>
            <a:rPr lang="ru-RU" sz="1600" dirty="0" smtClean="0">
              <a:latin typeface="Times New Roman" panose="02020603050405020304" pitchFamily="18" charset="0"/>
              <a:cs typeface="Times New Roman" panose="02020603050405020304" pitchFamily="18" charset="0"/>
            </a:rPr>
            <a:t>содоклады</a:t>
          </a:r>
          <a:r>
            <a:rPr lang="ru-RU" sz="1600" dirty="0">
              <a:latin typeface="Times New Roman" panose="02020603050405020304" pitchFamily="18" charset="0"/>
              <a:cs typeface="Times New Roman" panose="02020603050405020304" pitchFamily="18" charset="0"/>
            </a:rPr>
            <a:t>. На совете, собрании, совещании коллективно обсуждаются поднятые в докладе вопросы, обращается внимание на выявление тех факторов и </a:t>
          </a:r>
          <a:r>
            <a:rPr lang="ru-RU" sz="1600" dirty="0" smtClean="0">
              <a:latin typeface="Times New Roman" panose="02020603050405020304" pitchFamily="18" charset="0"/>
              <a:cs typeface="Times New Roman" panose="02020603050405020304" pitchFamily="18" charset="0"/>
            </a:rPr>
            <a:t>условий</a:t>
          </a:r>
          <a:r>
            <a:rPr lang="ru-RU" sz="1600" dirty="0">
              <a:latin typeface="Times New Roman" panose="02020603050405020304" pitchFamily="18" charset="0"/>
              <a:cs typeface="Times New Roman" panose="02020603050405020304" pitchFamily="18" charset="0"/>
            </a:rPr>
            <a:t>, которые обеспечили успех в работе отдельных педагогов, групп и целых коллективов; после обсуждения вопроса выносятся рекомендации об </a:t>
          </a:r>
          <a:r>
            <a:rPr lang="ru-RU" sz="1600" dirty="0" smtClean="0">
              <a:latin typeface="Times New Roman" panose="02020603050405020304" pitchFamily="18" charset="0"/>
              <a:cs typeface="Times New Roman" panose="02020603050405020304" pitchFamily="18" charset="0"/>
            </a:rPr>
            <a:t>использовании </a:t>
          </a:r>
          <a:r>
            <a:rPr lang="ru-RU" sz="1600" dirty="0">
              <a:latin typeface="Times New Roman" panose="02020603050405020304" pitchFamily="18" charset="0"/>
              <a:cs typeface="Times New Roman" panose="02020603050405020304" pitchFamily="18" charset="0"/>
            </a:rPr>
            <a:t>передового опыта.</a:t>
          </a:r>
          <a:endParaRPr lang="en-US" sz="1600" dirty="0">
            <a:latin typeface="Times New Roman" panose="02020603050405020304" pitchFamily="18" charset="0"/>
            <a:cs typeface="Times New Roman" panose="02020603050405020304" pitchFamily="18" charset="0"/>
          </a:endParaRPr>
        </a:p>
      </dgm:t>
    </dgm:pt>
    <dgm:pt modelId="{37DD4C89-D046-4011-806C-6DC05271209C}" type="parTrans" cxnId="{9374203F-1609-4EED-BE6E-8279A58D4586}">
      <dgm:prSet/>
      <dgm:spPr/>
      <dgm:t>
        <a:bodyPr/>
        <a:lstStyle/>
        <a:p>
          <a:endParaRPr lang="en-US" sz="1600">
            <a:latin typeface="Times New Roman" panose="02020603050405020304" pitchFamily="18" charset="0"/>
            <a:cs typeface="Times New Roman" panose="02020603050405020304" pitchFamily="18" charset="0"/>
          </a:endParaRPr>
        </a:p>
      </dgm:t>
    </dgm:pt>
    <dgm:pt modelId="{86CBEF34-B22C-465F-A01E-4530241DFF86}" type="sibTrans" cxnId="{9374203F-1609-4EED-BE6E-8279A58D4586}">
      <dgm:prSet/>
      <dgm:spPr/>
      <dgm:t>
        <a:bodyPr/>
        <a:lstStyle/>
        <a:p>
          <a:endParaRPr lang="en-US" sz="1600">
            <a:latin typeface="Times New Roman" panose="02020603050405020304" pitchFamily="18" charset="0"/>
            <a:cs typeface="Times New Roman" panose="02020603050405020304" pitchFamily="18" charset="0"/>
          </a:endParaRPr>
        </a:p>
      </dgm:t>
    </dgm:pt>
    <dgm:pt modelId="{8D2C94CA-7174-48E4-8C25-19BD73F59698}" type="pres">
      <dgm:prSet presAssocID="{C2ACA28C-18E4-455B-BE9D-FDAEAD5CD0C8}" presName="root" presStyleCnt="0">
        <dgm:presLayoutVars>
          <dgm:dir/>
          <dgm:resizeHandles val="exact"/>
        </dgm:presLayoutVars>
      </dgm:prSet>
      <dgm:spPr/>
      <dgm:t>
        <a:bodyPr/>
        <a:lstStyle/>
        <a:p>
          <a:endParaRPr lang="ru-RU"/>
        </a:p>
      </dgm:t>
    </dgm:pt>
    <dgm:pt modelId="{98ADA269-A3C1-48C5-BCAE-01A1C4D4713F}" type="pres">
      <dgm:prSet presAssocID="{4BA3BE73-CA6D-432B-A568-3B5CED4FF290}" presName="compNode" presStyleCnt="0"/>
      <dgm:spPr/>
      <dgm:t>
        <a:bodyPr/>
        <a:lstStyle/>
        <a:p>
          <a:endParaRPr lang="ru-RU"/>
        </a:p>
      </dgm:t>
    </dgm:pt>
    <dgm:pt modelId="{A7BC4560-4432-46CD-8B22-CD5B1DE7FF40}" type="pres">
      <dgm:prSet presAssocID="{4BA3BE73-CA6D-432B-A568-3B5CED4FF290}" presName="bgRect" presStyleLbl="bgShp" presStyleIdx="0" presStyleCnt="2" custScaleY="148788" custLinFactNeighborX="-398" custLinFactNeighborY="49512"/>
      <dgm:spPr/>
      <dgm:t>
        <a:bodyPr/>
        <a:lstStyle/>
        <a:p>
          <a:endParaRPr lang="ru-RU"/>
        </a:p>
      </dgm:t>
    </dgm:pt>
    <dgm:pt modelId="{38C44EC3-FDEB-44AC-8301-02ED5D657F27}" type="pres">
      <dgm:prSet presAssocID="{4BA3BE73-CA6D-432B-A568-3B5CED4FF290}" presName="iconRect" presStyleLbl="node1" presStyleIdx="0" presStyleCnt="2" custLinFactNeighborX="2528" custLinFactNeighborY="4934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xmlns="" id="0" name="" descr="Ученый"/>
        </a:ext>
      </dgm:extLst>
    </dgm:pt>
    <dgm:pt modelId="{F2E0C873-101A-4F95-9F14-6F31FFB67F10}" type="pres">
      <dgm:prSet presAssocID="{4BA3BE73-CA6D-432B-A568-3B5CED4FF290}" presName="spaceRect" presStyleCnt="0"/>
      <dgm:spPr/>
      <dgm:t>
        <a:bodyPr/>
        <a:lstStyle/>
        <a:p>
          <a:endParaRPr lang="ru-RU"/>
        </a:p>
      </dgm:t>
    </dgm:pt>
    <dgm:pt modelId="{6AC084AB-15F9-4E53-8FB1-E5D303FE7553}" type="pres">
      <dgm:prSet presAssocID="{4BA3BE73-CA6D-432B-A568-3B5CED4FF290}" presName="parTx" presStyleLbl="revTx" presStyleIdx="0" presStyleCnt="2">
        <dgm:presLayoutVars>
          <dgm:chMax val="0"/>
          <dgm:chPref val="0"/>
        </dgm:presLayoutVars>
      </dgm:prSet>
      <dgm:spPr/>
      <dgm:t>
        <a:bodyPr/>
        <a:lstStyle/>
        <a:p>
          <a:endParaRPr lang="ru-RU"/>
        </a:p>
      </dgm:t>
    </dgm:pt>
    <dgm:pt modelId="{2CD869BA-96BB-4042-A023-C239301355C1}" type="pres">
      <dgm:prSet presAssocID="{FE34C88E-748E-4828-8B36-C619C10443F6}" presName="sibTrans" presStyleCnt="0"/>
      <dgm:spPr/>
      <dgm:t>
        <a:bodyPr/>
        <a:lstStyle/>
        <a:p>
          <a:endParaRPr lang="ru-RU"/>
        </a:p>
      </dgm:t>
    </dgm:pt>
    <dgm:pt modelId="{AFCC385C-9DCE-4634-A9FB-38DAD8F91277}" type="pres">
      <dgm:prSet presAssocID="{B13D3C0E-9394-4DC2-8A24-66140E2D0D8D}" presName="compNode" presStyleCnt="0"/>
      <dgm:spPr/>
      <dgm:t>
        <a:bodyPr/>
        <a:lstStyle/>
        <a:p>
          <a:endParaRPr lang="ru-RU"/>
        </a:p>
      </dgm:t>
    </dgm:pt>
    <dgm:pt modelId="{326FB3FA-605F-4755-8AD1-D967AB8CBB3A}" type="pres">
      <dgm:prSet presAssocID="{B13D3C0E-9394-4DC2-8A24-66140E2D0D8D}" presName="bgRect" presStyleLbl="bgShp" presStyleIdx="1" presStyleCnt="2" custScaleY="191791" custLinFactNeighborX="103" custLinFactNeighborY="-16042"/>
      <dgm:spPr/>
      <dgm:t>
        <a:bodyPr/>
        <a:lstStyle/>
        <a:p>
          <a:endParaRPr lang="ru-RU"/>
        </a:p>
      </dgm:t>
    </dgm:pt>
    <dgm:pt modelId="{CEA31FAF-5FF4-4E28-8062-6AACB1C12680}" type="pres">
      <dgm:prSet presAssocID="{B13D3C0E-9394-4DC2-8A24-66140E2D0D8D}" presName="iconRect" presStyleLbl="node1" presStyleIdx="1" presStyleCnt="2" custLinFactNeighborX="-640" custLinFactNeighborY="-2315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xmlns="" id="0" name="" descr="Собрание"/>
        </a:ext>
      </dgm:extLst>
    </dgm:pt>
    <dgm:pt modelId="{CB53BA6D-7725-44DD-91AD-F1A9E7E6C113}" type="pres">
      <dgm:prSet presAssocID="{B13D3C0E-9394-4DC2-8A24-66140E2D0D8D}" presName="spaceRect" presStyleCnt="0"/>
      <dgm:spPr/>
      <dgm:t>
        <a:bodyPr/>
        <a:lstStyle/>
        <a:p>
          <a:endParaRPr lang="ru-RU"/>
        </a:p>
      </dgm:t>
    </dgm:pt>
    <dgm:pt modelId="{62CD4010-31F9-4632-8557-D8C0C7A0F713}" type="pres">
      <dgm:prSet presAssocID="{B13D3C0E-9394-4DC2-8A24-66140E2D0D8D}" presName="parTx" presStyleLbl="revTx" presStyleIdx="1" presStyleCnt="2" custScaleY="110131" custLinFactNeighborX="-692" custLinFactNeighborY="-33403">
        <dgm:presLayoutVars>
          <dgm:chMax val="0"/>
          <dgm:chPref val="0"/>
        </dgm:presLayoutVars>
      </dgm:prSet>
      <dgm:spPr/>
      <dgm:t>
        <a:bodyPr/>
        <a:lstStyle/>
        <a:p>
          <a:endParaRPr lang="ru-RU"/>
        </a:p>
      </dgm:t>
    </dgm:pt>
  </dgm:ptLst>
  <dgm:cxnLst>
    <dgm:cxn modelId="{59971A27-ECF6-4C9E-862D-1DF3AB7AAD2B}" type="presOf" srcId="{C2ACA28C-18E4-455B-BE9D-FDAEAD5CD0C8}" destId="{8D2C94CA-7174-48E4-8C25-19BD73F59698}" srcOrd="0" destOrd="0" presId="urn:microsoft.com/office/officeart/2018/2/layout/IconVerticalSolidList"/>
    <dgm:cxn modelId="{4048A587-D8DB-4D74-845C-DA0C5DE7C048}" type="presOf" srcId="{4BA3BE73-CA6D-432B-A568-3B5CED4FF290}" destId="{6AC084AB-15F9-4E53-8FB1-E5D303FE7553}" srcOrd="0" destOrd="0" presId="urn:microsoft.com/office/officeart/2018/2/layout/IconVerticalSolidList"/>
    <dgm:cxn modelId="{F7C33945-66F7-45C3-9DF8-D02799FE8CF2}" type="presOf" srcId="{B13D3C0E-9394-4DC2-8A24-66140E2D0D8D}" destId="{62CD4010-31F9-4632-8557-D8C0C7A0F713}" srcOrd="0" destOrd="0" presId="urn:microsoft.com/office/officeart/2018/2/layout/IconVerticalSolidList"/>
    <dgm:cxn modelId="{9374203F-1609-4EED-BE6E-8279A58D4586}" srcId="{C2ACA28C-18E4-455B-BE9D-FDAEAD5CD0C8}" destId="{B13D3C0E-9394-4DC2-8A24-66140E2D0D8D}" srcOrd="1" destOrd="0" parTransId="{37DD4C89-D046-4011-806C-6DC05271209C}" sibTransId="{86CBEF34-B22C-465F-A01E-4530241DFF86}"/>
    <dgm:cxn modelId="{13DB8AFC-F2A3-4191-B89E-4831F3219A9C}" srcId="{C2ACA28C-18E4-455B-BE9D-FDAEAD5CD0C8}" destId="{4BA3BE73-CA6D-432B-A568-3B5CED4FF290}" srcOrd="0" destOrd="0" parTransId="{D0ABFF59-21E2-4D82-8367-5914C6B6E6AC}" sibTransId="{FE34C88E-748E-4828-8B36-C619C10443F6}"/>
    <dgm:cxn modelId="{530ABBAA-FA47-4A19-B8A5-13D0F19AF058}" type="presParOf" srcId="{8D2C94CA-7174-48E4-8C25-19BD73F59698}" destId="{98ADA269-A3C1-48C5-BCAE-01A1C4D4713F}" srcOrd="0" destOrd="0" presId="urn:microsoft.com/office/officeart/2018/2/layout/IconVerticalSolidList"/>
    <dgm:cxn modelId="{EDADDE92-5A9D-469F-B709-2739DFE37CCC}" type="presParOf" srcId="{98ADA269-A3C1-48C5-BCAE-01A1C4D4713F}" destId="{A7BC4560-4432-46CD-8B22-CD5B1DE7FF40}" srcOrd="0" destOrd="0" presId="urn:microsoft.com/office/officeart/2018/2/layout/IconVerticalSolidList"/>
    <dgm:cxn modelId="{6CACE1D5-93BC-40C2-998D-2D21F7D8E680}" type="presParOf" srcId="{98ADA269-A3C1-48C5-BCAE-01A1C4D4713F}" destId="{38C44EC3-FDEB-44AC-8301-02ED5D657F27}" srcOrd="1" destOrd="0" presId="urn:microsoft.com/office/officeart/2018/2/layout/IconVerticalSolidList"/>
    <dgm:cxn modelId="{134F0B4F-685D-43A7-BD3D-BCF16673C411}" type="presParOf" srcId="{98ADA269-A3C1-48C5-BCAE-01A1C4D4713F}" destId="{F2E0C873-101A-4F95-9F14-6F31FFB67F10}" srcOrd="2" destOrd="0" presId="urn:microsoft.com/office/officeart/2018/2/layout/IconVerticalSolidList"/>
    <dgm:cxn modelId="{05FAA0E3-120D-4FD1-914A-F276B52C74DE}" type="presParOf" srcId="{98ADA269-A3C1-48C5-BCAE-01A1C4D4713F}" destId="{6AC084AB-15F9-4E53-8FB1-E5D303FE7553}" srcOrd="3" destOrd="0" presId="urn:microsoft.com/office/officeart/2018/2/layout/IconVerticalSolidList"/>
    <dgm:cxn modelId="{6175A678-68C8-4794-AF4E-FF052F901DF5}" type="presParOf" srcId="{8D2C94CA-7174-48E4-8C25-19BD73F59698}" destId="{2CD869BA-96BB-4042-A023-C239301355C1}" srcOrd="1" destOrd="0" presId="urn:microsoft.com/office/officeart/2018/2/layout/IconVerticalSolidList"/>
    <dgm:cxn modelId="{B969E1E7-CD33-4305-8B9D-482BB7E416C9}" type="presParOf" srcId="{8D2C94CA-7174-48E4-8C25-19BD73F59698}" destId="{AFCC385C-9DCE-4634-A9FB-38DAD8F91277}" srcOrd="2" destOrd="0" presId="urn:microsoft.com/office/officeart/2018/2/layout/IconVerticalSolidList"/>
    <dgm:cxn modelId="{486968AA-0822-4C25-BA42-3347EBCC6FD6}" type="presParOf" srcId="{AFCC385C-9DCE-4634-A9FB-38DAD8F91277}" destId="{326FB3FA-605F-4755-8AD1-D967AB8CBB3A}" srcOrd="0" destOrd="0" presId="urn:microsoft.com/office/officeart/2018/2/layout/IconVerticalSolidList"/>
    <dgm:cxn modelId="{9E17F871-7CC4-4335-BA57-6051E2939CD4}" type="presParOf" srcId="{AFCC385C-9DCE-4634-A9FB-38DAD8F91277}" destId="{CEA31FAF-5FF4-4E28-8062-6AACB1C12680}" srcOrd="1" destOrd="0" presId="urn:microsoft.com/office/officeart/2018/2/layout/IconVerticalSolidList"/>
    <dgm:cxn modelId="{33540E84-1FE5-4BA3-B90F-911A05800474}" type="presParOf" srcId="{AFCC385C-9DCE-4634-A9FB-38DAD8F91277}" destId="{CB53BA6D-7725-44DD-91AD-F1A9E7E6C113}" srcOrd="2" destOrd="0" presId="urn:microsoft.com/office/officeart/2018/2/layout/IconVerticalSolidList"/>
    <dgm:cxn modelId="{6C1C5912-5DD4-4B7F-B6EE-078C14D930A3}" type="presParOf" srcId="{AFCC385C-9DCE-4634-A9FB-38DAD8F91277}" destId="{62CD4010-31F9-4632-8557-D8C0C7A0F713}"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C4560-4432-46CD-8B22-CD5B1DE7FF40}">
      <dsp:nvSpPr>
        <dsp:cNvPr id="0" name=""/>
        <dsp:cNvSpPr/>
      </dsp:nvSpPr>
      <dsp:spPr>
        <a:xfrm>
          <a:off x="0" y="605951"/>
          <a:ext cx="11135033" cy="1819588"/>
        </a:xfrm>
        <a:prstGeom prst="roundRect">
          <a:avLst>
            <a:gd name="adj" fmla="val 10000"/>
          </a:avLst>
        </a:prstGeom>
        <a:solidFill>
          <a:schemeClr val="dk1">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8C44EC3-FDEB-44AC-8301-02ED5D657F27}">
      <dsp:nvSpPr>
        <dsp:cNvPr id="0" name=""/>
        <dsp:cNvSpPr/>
      </dsp:nvSpPr>
      <dsp:spPr>
        <a:xfrm>
          <a:off x="742122" y="901793"/>
          <a:ext cx="1290019" cy="1290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C084AB-15F9-4E53-8FB1-E5D303FE7553}">
      <dsp:nvSpPr>
        <dsp:cNvPr id="0" name=""/>
        <dsp:cNvSpPr/>
      </dsp:nvSpPr>
      <dsp:spPr>
        <a:xfrm>
          <a:off x="2709040" y="298773"/>
          <a:ext cx="8388394" cy="234548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8231" tIns="248231" rIns="248231" bIns="248231" numCol="1" spcCol="1270" anchor="ctr" anchorCtr="0">
          <a:noAutofit/>
        </a:bodyPr>
        <a:lstStyle/>
        <a:p>
          <a:pPr marL="0" lvl="0" indent="0" algn="l" defTabSz="711200">
            <a:lnSpc>
              <a:spcPct val="100000"/>
            </a:lnSpc>
            <a:spcBef>
              <a:spcPct val="0"/>
            </a:spcBef>
            <a:spcAft>
              <a:spcPct val="35000"/>
            </a:spcAft>
            <a:buNone/>
          </a:pPr>
          <a:r>
            <a:rPr lang="ru-RU" sz="1600" kern="1200">
              <a:latin typeface="Times New Roman" panose="02020603050405020304" pitchFamily="18" charset="0"/>
              <a:cs typeface="Times New Roman" panose="02020603050405020304" pitchFamily="18" charset="0"/>
            </a:rPr>
            <a:t>Открытые занятия по различным темам и вопросам учебно-воспитательной работы. Эта распространенная форма изучения и обоб­щения опыта широко используется во всех образовательных учреждениях. Посещая открытые занятия опытных педагогов, их коллеги и администрация коллективно обсуждают, отмечают те стороны, которые действительно являют­ся передовыми, выявляют условия, при которых опыт конкретного педа­гога становится передовым и может стать достоянием других.</a:t>
          </a:r>
          <a:endParaRPr lang="en-US" sz="1600" kern="1200">
            <a:latin typeface="Times New Roman" panose="02020603050405020304" pitchFamily="18" charset="0"/>
            <a:cs typeface="Times New Roman" panose="02020603050405020304" pitchFamily="18" charset="0"/>
          </a:endParaRPr>
        </a:p>
      </dsp:txBody>
      <dsp:txXfrm>
        <a:off x="2709040" y="298773"/>
        <a:ext cx="8388394" cy="2345489"/>
      </dsp:txXfrm>
    </dsp:sp>
    <dsp:sp modelId="{326FB3FA-605F-4755-8AD1-D967AB8CBB3A}">
      <dsp:nvSpPr>
        <dsp:cNvPr id="0" name=""/>
        <dsp:cNvSpPr/>
      </dsp:nvSpPr>
      <dsp:spPr>
        <a:xfrm>
          <a:off x="0" y="2764282"/>
          <a:ext cx="11135033" cy="2345489"/>
        </a:xfrm>
        <a:prstGeom prst="roundRect">
          <a:avLst>
            <a:gd name="adj" fmla="val 10000"/>
          </a:avLst>
        </a:prstGeom>
        <a:solidFill>
          <a:schemeClr val="dk1">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A31FAF-5FF4-4E28-8062-6AACB1C12680}">
      <dsp:nvSpPr>
        <dsp:cNvPr id="0" name=""/>
        <dsp:cNvSpPr/>
      </dsp:nvSpPr>
      <dsp:spPr>
        <a:xfrm>
          <a:off x="701254" y="3309676"/>
          <a:ext cx="1290019" cy="1290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CD4010-31F9-4632-8557-D8C0C7A0F713}">
      <dsp:nvSpPr>
        <dsp:cNvPr id="0" name=""/>
        <dsp:cNvSpPr/>
      </dsp:nvSpPr>
      <dsp:spPr>
        <a:xfrm>
          <a:off x="2650992" y="2858443"/>
          <a:ext cx="8388394" cy="234548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8231" tIns="248231" rIns="248231" bIns="248231" numCol="1" spcCol="1270" anchor="ctr" anchorCtr="0">
          <a:noAutofit/>
        </a:bodyPr>
        <a:lstStyle/>
        <a:p>
          <a:pPr marL="0" lvl="0" indent="0" algn="l" defTabSz="711200">
            <a:lnSpc>
              <a:spcPct val="10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Педагогические советы, производственные собрания, совещания по проблемам педагогики. Перед их проведением ведется большая подготови­тельная работа: посещаются и анализируются учебно-воспитательные заня­тия разных педагогов, изучается </a:t>
          </a:r>
          <a:r>
            <a:rPr lang="ru-RU" sz="1600" u="sng" kern="1200" dirty="0">
              <a:latin typeface="Times New Roman" panose="02020603050405020304" pitchFamily="18" charset="0"/>
              <a:cs typeface="Times New Roman" panose="02020603050405020304" pitchFamily="18" charset="0"/>
            </a:rPr>
            <a:t>литература,</a:t>
          </a:r>
          <a:r>
            <a:rPr lang="ru-RU" sz="1600" kern="1200" dirty="0">
              <a:latin typeface="Times New Roman" panose="02020603050405020304" pitchFamily="18" charset="0"/>
              <a:cs typeface="Times New Roman" panose="02020603050405020304" pitchFamily="18" charset="0"/>
            </a:rPr>
            <a:t> подготавливается выставка, отражающая педагогический опыт, готовятся основные доклады и содокла­ды. На совете, собрании, совещании коллективно обсуждаются поднятые в докладе вопросы, обращается внимание на выявление тех факторов и усло­вий, которые обеспечили успех в работе отдельных педагогов, групп и целых коллективов; после обсуждения вопроса выносятся рекомендации об ис­пользовании передового опыта.</a:t>
          </a:r>
          <a:endParaRPr lang="en-US" sz="1600" kern="1200" dirty="0">
            <a:latin typeface="Times New Roman" panose="02020603050405020304" pitchFamily="18" charset="0"/>
            <a:cs typeface="Times New Roman" panose="02020603050405020304" pitchFamily="18" charset="0"/>
          </a:endParaRPr>
        </a:p>
      </dsp:txBody>
      <dsp:txXfrm>
        <a:off x="2650992" y="2858443"/>
        <a:ext cx="8388394" cy="23454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473A8E-47D9-4616-B1AA-CA52AD87DF51}" type="datetimeFigureOut">
              <a:rPr lang="ru-RU" smtClean="0"/>
              <a:pPr/>
              <a:t>17.12.2021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ABF2A-1ECD-4551-BE17-EE86057F43A2}" type="slidenum">
              <a:rPr lang="ru-RU" smtClean="0"/>
              <a:pPr/>
              <a:t>‹#›</a:t>
            </a:fld>
            <a:endParaRPr lang="ru-RU"/>
          </a:p>
        </p:txBody>
      </p:sp>
    </p:spTree>
    <p:extLst>
      <p:ext uri="{BB962C8B-B14F-4D97-AF65-F5344CB8AC3E}">
        <p14:creationId xmlns:p14="http://schemas.microsoft.com/office/powerpoint/2010/main" xmlns="" val="380231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6107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0657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81226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7037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407636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62576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880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29533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198875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66569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2FFB779-270B-4192-84BA-A697F48306DC}" type="datetimeFigureOut">
              <a:rPr lang="ru-RU" smtClean="0"/>
              <a:pPr/>
              <a:t>17.12.2021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21341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FB779-270B-4192-84BA-A697F48306DC}" type="datetimeFigureOut">
              <a:rPr lang="ru-RU" smtClean="0"/>
              <a:pPr/>
              <a:t>17.12.2021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DC19C-03DA-4066-9FF7-D0BF1BC6D6F6}" type="slidenum">
              <a:rPr lang="ru-RU" smtClean="0"/>
              <a:pPr/>
              <a:t>‹#›</a:t>
            </a:fld>
            <a:endParaRPr lang="ru-RU"/>
          </a:p>
        </p:txBody>
      </p:sp>
    </p:spTree>
    <p:extLst>
      <p:ext uri="{BB962C8B-B14F-4D97-AF65-F5344CB8AC3E}">
        <p14:creationId xmlns:p14="http://schemas.microsoft.com/office/powerpoint/2010/main" xmlns="" val="315497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Изображение выглядит как человек, держит, рука&#10;&#10;Автоматически созданное описание">
            <a:extLst>
              <a:ext uri="{FF2B5EF4-FFF2-40B4-BE49-F238E27FC236}">
                <a16:creationId xmlns:a16="http://schemas.microsoft.com/office/drawing/2014/main" xmlns="" id="{2E7B6EDC-EC6C-4FD6-AE60-A63A2F9365B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xmlns="" val="0"/>
              </a:ext>
            </a:extLst>
          </a:blip>
          <a:srcRect t="17883"/>
          <a:stretch/>
        </p:blipFill>
        <p:spPr bwMode="auto">
          <a:xfrm>
            <a:off x="20" y="1"/>
            <a:ext cx="1219198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120140" y="1108710"/>
            <a:ext cx="10195560" cy="3234690"/>
          </a:xfrm>
          <a:solidFill>
            <a:schemeClr val="bg1">
              <a:lumMod val="95000"/>
              <a:lumOff val="5000"/>
              <a:alpha val="62000"/>
            </a:schemeClr>
          </a:solidFill>
        </p:spPr>
        <p:txBody>
          <a:bodyPr>
            <a:normAutofit fontScale="90000"/>
          </a:bodyPr>
          <a:lstStyle/>
          <a:p>
            <a:r>
              <a:rPr lang="ru-RU" sz="4800" b="1" dirty="0" smtClean="0">
                <a:solidFill>
                  <a:srgbClr val="FFFFFF"/>
                </a:solidFill>
                <a:effectLst>
                  <a:innerShdw blurRad="63500" dist="50800" dir="13500000">
                    <a:prstClr val="black">
                      <a:alpha val="50000"/>
                    </a:prstClr>
                  </a:innerShdw>
                </a:effectLst>
                <a:latin typeface="Times New Roman" panose="02020603050405020304" pitchFamily="18" charset="0"/>
                <a:ea typeface="Calibri" panose="020F0502020204030204" pitchFamily="34" charset="0"/>
                <a:cs typeface="Times New Roman" panose="02020603050405020304" pitchFamily="18" charset="0"/>
              </a:rPr>
              <a:t>Система </a:t>
            </a:r>
            <a:r>
              <a:rPr lang="ru-RU" sz="4800" b="1" dirty="0">
                <a:solidFill>
                  <a:srgbClr val="FFFFFF"/>
                </a:solidFill>
                <a:effectLst>
                  <a:innerShdw blurRad="63500" dist="50800" dir="13500000">
                    <a:prstClr val="black">
                      <a:alpha val="50000"/>
                    </a:prstClr>
                  </a:innerShdw>
                </a:effectLst>
                <a:latin typeface="Times New Roman" panose="02020603050405020304" pitchFamily="18" charset="0"/>
                <a:ea typeface="Calibri" panose="020F0502020204030204" pitchFamily="34" charset="0"/>
                <a:cs typeface="Times New Roman" panose="02020603050405020304" pitchFamily="18" charset="0"/>
              </a:rPr>
              <a:t>работы по изучению новаторского и передового опыта. Основные формы и методы </a:t>
            </a:r>
            <a:r>
              <a:rPr lang="ru-RU" sz="4800" b="1" dirty="0" smtClean="0">
                <a:solidFill>
                  <a:srgbClr val="FFFFFF"/>
                </a:solidFill>
                <a:effectLst>
                  <a:innerShdw blurRad="63500" dist="50800" dir="13500000">
                    <a:prstClr val="black">
                      <a:alpha val="50000"/>
                    </a:prstClr>
                  </a:innerShdw>
                </a:effectLst>
                <a:latin typeface="Times New Roman" panose="02020603050405020304" pitchFamily="18" charset="0"/>
                <a:ea typeface="Calibri" panose="020F0502020204030204" pitchFamily="34" charset="0"/>
                <a:cs typeface="Times New Roman" panose="02020603050405020304" pitchFamily="18" charset="0"/>
              </a:rPr>
              <a:t>изучения</a:t>
            </a:r>
            <a:r>
              <a:rPr lang="ru-RU" sz="4800" dirty="0">
                <a:solidFill>
                  <a:srgbClr val="FFFFFF"/>
                </a:solidFill>
                <a:effectLst>
                  <a:innerShdw blurRad="63500" dist="50800" dir="13500000">
                    <a:prstClr val="black">
                      <a:alpha val="50000"/>
                    </a:prstClr>
                  </a:innerShdw>
                </a:effectLst>
                <a:latin typeface="Times New Roman" panose="02020603050405020304" pitchFamily="18" charset="0"/>
                <a:ea typeface="Calibri" panose="020F0502020204030204" pitchFamily="34" charset="0"/>
                <a:cs typeface="Times New Roman" panose="02020603050405020304" pitchFamily="18" charset="0"/>
              </a:rPr>
              <a:t/>
            </a:r>
            <a:br>
              <a:rPr lang="ru-RU" sz="4800" dirty="0">
                <a:solidFill>
                  <a:srgbClr val="FFFFFF"/>
                </a:solidFill>
                <a:effectLst>
                  <a:innerShdw blurRad="63500" dist="50800" dir="13500000">
                    <a:prstClr val="black">
                      <a:alpha val="50000"/>
                    </a:prstClr>
                  </a:innerShdw>
                </a:effectLst>
                <a:latin typeface="Times New Roman" panose="02020603050405020304" pitchFamily="18" charset="0"/>
                <a:ea typeface="Calibri" panose="020F0502020204030204" pitchFamily="34" charset="0"/>
                <a:cs typeface="Times New Roman" panose="02020603050405020304" pitchFamily="18" charset="0"/>
              </a:rPr>
            </a:br>
            <a:endParaRPr lang="ru-RU" sz="4800" b="1" dirty="0">
              <a:solidFill>
                <a:srgbClr val="FFFFFF"/>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51651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Изображение выглядит как текст, в позе&#10;&#10;Автоматически созданное описание">
            <a:extLst>
              <a:ext uri="{FF2B5EF4-FFF2-40B4-BE49-F238E27FC236}">
                <a16:creationId xmlns:a16="http://schemas.microsoft.com/office/drawing/2014/main" xmlns="" id="{46F2FC64-9C12-4508-85C4-34FFE0758169}"/>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493" r="9091"/>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Rectangle 70">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0B76C2AE-1E3F-4A02-A2D3-AC6C92B67A54}"/>
              </a:ext>
            </a:extLst>
          </p:cNvPr>
          <p:cNvSpPr>
            <a:spLocks noGrp="1"/>
          </p:cNvSpPr>
          <p:nvPr>
            <p:ph idx="1"/>
          </p:nvPr>
        </p:nvSpPr>
        <p:spPr>
          <a:xfrm>
            <a:off x="594109" y="707921"/>
            <a:ext cx="6620505" cy="5058697"/>
          </a:xfrm>
        </p:spPr>
        <p:txBody>
          <a:bodyPr>
            <a:normAutofit/>
          </a:bodyPr>
          <a:lstStyle/>
          <a:p>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экскурсии</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проводятся с целью изучения реализа­ции передового опыта. На экскурсии наглядно видны в условиях практи­ки передовые методы, приемы и организация учебно-воспитательной ра­боты педагога-мастера.</a:t>
            </a:r>
          </a:p>
          <a:p>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Семинарские занятия по проблемам педагогики</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Тема семинара определяется на год или на несколько лет. При изучении общей темы, например, «Активизация учебного процесса», рассматриваются более частные вопросы, такие, как компоненты учебного процесса; субъект и объект в учебном процессе и их взаимодействие; активность учащегося как одно из условий его успешного обучения; приемы активизации учащихся на уроке. Изучается теоретический и методический литера­турный материал, анализируется личный опыт педагогов - участников семинара, делаются обобщения.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2981882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3500" fill="hold"/>
                                        <p:tgtEl>
                                          <p:spTgt spid="7170"/>
                                        </p:tgtEl>
                                        <p:attrNameLst>
                                          <p:attrName>ppt_w</p:attrName>
                                        </p:attrNameLst>
                                      </p:cBhvr>
                                      <p:tavLst>
                                        <p:tav tm="0" fmla="#ppt_w*sin(2.5*pi*$)">
                                          <p:val>
                                            <p:fltVal val="0"/>
                                          </p:val>
                                        </p:tav>
                                        <p:tav tm="100000">
                                          <p:val>
                                            <p:fltVal val="1"/>
                                          </p:val>
                                        </p:tav>
                                      </p:tavLst>
                                    </p:anim>
                                    <p:anim calcmode="lin" valueType="num">
                                      <p:cBhvr>
                                        <p:cTn id="8" dur="35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Изображение выглядит как текст, внутренний&#10;&#10;Автоматически созданное описание">
            <a:extLst>
              <a:ext uri="{FF2B5EF4-FFF2-40B4-BE49-F238E27FC236}">
                <a16:creationId xmlns:a16="http://schemas.microsoft.com/office/drawing/2014/main" xmlns="" id="{EECAB8ED-B324-4E97-A867-0028C319797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xmlns="" val="0"/>
              </a:ext>
            </a:extLst>
          </a:blip>
          <a:srcRect b="25000"/>
          <a:stretch/>
        </p:blipFill>
        <p:spPr bwMode="auto">
          <a:xfrm>
            <a:off x="20" y="1"/>
            <a:ext cx="12191980" cy="685799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3" name="Straight Connector 72">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xmlns="" id="{92179CBE-B35C-4B47-A648-7291906FB716}"/>
              </a:ext>
            </a:extLst>
          </p:cNvPr>
          <p:cNvSpPr>
            <a:spLocks noGrp="1"/>
          </p:cNvSpPr>
          <p:nvPr>
            <p:ph idx="1"/>
          </p:nvPr>
        </p:nvSpPr>
        <p:spPr>
          <a:xfrm>
            <a:off x="5553586" y="1478817"/>
            <a:ext cx="5744685" cy="4726276"/>
          </a:xfrm>
          <a:solidFill>
            <a:schemeClr val="bg1">
              <a:lumMod val="95000"/>
              <a:lumOff val="5000"/>
              <a:alpha val="65000"/>
            </a:schemeClr>
          </a:solidFill>
        </p:spPr>
        <p:txBody>
          <a:bodyPr anchor="ctr">
            <a:normAutofit/>
          </a:bodyPr>
          <a:lstStyle/>
          <a:p>
            <a:r>
              <a:rPr lang="ru-RU" sz="2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Практикумы по разработке методики изучения и обобщения </a:t>
            </a:r>
            <a:r>
              <a:rPr lang="ru-RU" sz="2000" b="1"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педагогического </a:t>
            </a:r>
            <a:r>
              <a:rPr lang="ru-RU" sz="2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опыта. </a:t>
            </a:r>
            <a:r>
              <a:rPr lang="ru-RU"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Если в учреждении есть группа педагогов-энтузиастов, занимающихся изучением опыта, то оправданно проведение практикума: на его занятиях обсуждаются такие вопросы, как составление списка ли­тературы по определенным темам, подготовка плана изучения опыта, ме­тоды изучения и выбор их по конкретным темам, способы наблюдения и фиксация опыта, количественный анализ и качественная интерпретация полученных материалов, обобщение всего материала.</a:t>
            </a:r>
          </a:p>
          <a:p>
            <a:endParaRPr lang="ru-RU"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1564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750"/>
                                        <p:tgtEl>
                                          <p:spTgt spid="3">
                                            <p:bg/>
                                          </p:spTgt>
                                        </p:tgtEl>
                                        <p:attrNameLst>
                                          <p:attrName>ppt_y</p:attrName>
                                        </p:attrNameLst>
                                      </p:cBhvr>
                                      <p:tavLst>
                                        <p:tav tm="0">
                                          <p:val>
                                            <p:strVal val="#ppt_y+#ppt_h*1.125000"/>
                                          </p:val>
                                        </p:tav>
                                        <p:tav tm="100000">
                                          <p:val>
                                            <p:strVal val="#ppt_y"/>
                                          </p:val>
                                        </p:tav>
                                      </p:tavLst>
                                    </p:anim>
                                    <p:animEffect transition="in" filter="wipe(up)">
                                      <p:cBhvr>
                                        <p:cTn id="8" dur="750"/>
                                        <p:tgtEl>
                                          <p:spTgt spid="3">
                                            <p:bg/>
                                          </p:spTgt>
                                        </p:tgtEl>
                                      </p:cBhvr>
                                    </p:animEffect>
                                  </p:childTnLst>
                                </p:cTn>
                              </p:par>
                            </p:childTnLst>
                          </p:cTn>
                        </p:par>
                        <p:par>
                          <p:cTn id="9" fill="hold">
                            <p:stCondLst>
                              <p:cond delay="75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1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xmlns="" id="{3B94B841-511E-4365-9090-56DBAD71A56C}"/>
              </a:ext>
            </a:extLst>
          </p:cNvPr>
          <p:cNvSpPr>
            <a:spLocks noGrp="1"/>
          </p:cNvSpPr>
          <p:nvPr>
            <p:ph idx="1"/>
          </p:nvPr>
        </p:nvSpPr>
        <p:spPr>
          <a:xfrm>
            <a:off x="250724" y="1017639"/>
            <a:ext cx="4232786" cy="5085049"/>
          </a:xfrm>
        </p:spPr>
        <p:txBody>
          <a:bodyPr>
            <a:normAutofit/>
          </a:bodyPr>
          <a:lstStyle/>
          <a:p>
            <a:pPr fontAlgn="base"/>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консультации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могут быть устные и письменные. В работе ищущего педагога-новатора возникают вопросы, затруднения и иногда сомнения. Педагогическая консультация проводится опытными учителями для начинающих, малоопытных преподавателей.</a:t>
            </a:r>
          </a:p>
          <a:p>
            <a:pPr fontAlgn="base"/>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Самообразование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это доступная, эффективная и необходимая для любого педагога форма изучения опыта других педагогов, если этот опыт уже описан и обобщен в виде докладов, статей, брошюр,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монографий</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методических разработок, памяток, инструкций и т. д.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Обобщать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зафиксированный опыт можно при большом количестве описаний по одной теме.</a:t>
            </a:r>
          </a:p>
          <a:p>
            <a:endParaRPr lang="ru-RU" sz="1800" dirty="0">
              <a:latin typeface="Times New Roman" panose="02020603050405020304" pitchFamily="18" charset="0"/>
              <a:cs typeface="Times New Roman" panose="02020603050405020304" pitchFamily="18" charset="0"/>
            </a:endParaRPr>
          </a:p>
        </p:txBody>
      </p:sp>
      <p:pic>
        <p:nvPicPr>
          <p:cNvPr id="9218" name="Picture 2" descr="Изображение выглядит как внутренний, украшен&#10;&#10;Автоматически созданное описание">
            <a:extLst>
              <a:ext uri="{FF2B5EF4-FFF2-40B4-BE49-F238E27FC236}">
                <a16:creationId xmlns:a16="http://schemas.microsoft.com/office/drawing/2014/main" xmlns="" id="{E16907B2-967B-411F-9744-54B61F3F3A9B}"/>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940710" y="1140385"/>
            <a:ext cx="6659888" cy="4978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54948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plus(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92A934C2-6F54-4661-9457-91EAC225EEFE}"/>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7798" b="12659"/>
          <a:stretch/>
        </p:blipFill>
        <p:spPr bwMode="auto">
          <a:xfrm>
            <a:off x="0" y="0"/>
            <a:ext cx="991089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оловок 1">
            <a:extLst>
              <a:ext uri="{FF2B5EF4-FFF2-40B4-BE49-F238E27FC236}">
                <a16:creationId xmlns:a16="http://schemas.microsoft.com/office/drawing/2014/main" xmlns="" id="{48E8669B-5EC2-44C0-B8B8-411DBFF8A189}"/>
              </a:ext>
            </a:extLst>
          </p:cNvPr>
          <p:cNvSpPr>
            <a:spLocks noGrp="1"/>
          </p:cNvSpPr>
          <p:nvPr>
            <p:ph type="title"/>
          </p:nvPr>
        </p:nvSpPr>
        <p:spPr>
          <a:xfrm>
            <a:off x="7818121" y="3617779"/>
            <a:ext cx="4067372" cy="204256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prstTxWarp prst="textCanDown">
              <a:avLst/>
            </a:prstTxWarp>
            <a:normAutofit/>
            <a:sp3d extrusionH="57150">
              <a:bevelT w="38100" h="38100"/>
            </a:sp3d>
          </a:bodyPr>
          <a:lstStyle/>
          <a:p>
            <a:pPr algn="ctr"/>
            <a:r>
              <a:rPr lang="en-US" sz="4000" b="1" dirty="0">
                <a:effectLst>
                  <a:glow rad="101600">
                    <a:schemeClr val="accent4">
                      <a:satMod val="175000"/>
                      <a:alpha val="40000"/>
                    </a:schemeClr>
                  </a:glow>
                </a:effectLst>
                <a:latin typeface="Times New Roman" panose="02020603050405020304" pitchFamily="18" charset="0"/>
                <a:cs typeface="Times New Roman" panose="02020603050405020304" pitchFamily="18" charset="0"/>
              </a:rPr>
              <a:t>СПАСИБО ЗА ВНИМАНИЕ!</a:t>
            </a:r>
          </a:p>
        </p:txBody>
      </p:sp>
      <p:cxnSp>
        <p:nvCxnSpPr>
          <p:cNvPr id="73" name="Straight Connector 72">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925176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E86BC00-4369-41C8-B51B-93E2F052229D}"/>
              </a:ext>
            </a:extLst>
          </p:cNvPr>
          <p:cNvSpPr>
            <a:spLocks noGrp="1"/>
          </p:cNvSpPr>
          <p:nvPr>
            <p:ph type="title"/>
          </p:nvPr>
        </p:nvSpPr>
        <p:spPr>
          <a:xfrm>
            <a:off x="808702" y="0"/>
            <a:ext cx="10515600" cy="1133499"/>
          </a:xfrm>
        </p:spPr>
        <p:txBody>
          <a:bodyPr>
            <a:normAutofit/>
          </a:bodyPr>
          <a:lstStyle/>
          <a:p>
            <a:pPr algn="ct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Взаимосвязь организации, форм и методов изучения и обобщения педагогического опыта можно представить в виде следующей схемы:</a:t>
            </a:r>
            <a:endParaRPr lang="ru-RU" sz="2500" dirty="0">
              <a:latin typeface="Times New Roman" panose="02020603050405020304" pitchFamily="18"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xmlns="" id="{B15B30DE-8F9A-43AA-873B-93C773691A11}"/>
              </a:ext>
            </a:extLst>
          </p:cNvPr>
          <p:cNvGraphicFramePr>
            <a:graphicFrameLocks noGrp="1"/>
          </p:cNvGraphicFramePr>
          <p:nvPr>
            <p:ph idx="1"/>
            <p:extLst>
              <p:ext uri="{D42A27DB-BD31-4B8C-83A1-F6EECF244321}">
                <p14:modId xmlns:p14="http://schemas.microsoft.com/office/powerpoint/2010/main" xmlns="" val="2029279448"/>
              </p:ext>
            </p:extLst>
          </p:nvPr>
        </p:nvGraphicFramePr>
        <p:xfrm>
          <a:off x="788670" y="1042343"/>
          <a:ext cx="10875828" cy="5778291"/>
        </p:xfrm>
        <a:graphic>
          <a:graphicData uri="http://schemas.openxmlformats.org/drawingml/2006/table">
            <a:tbl>
              <a:tblPr firstRow="1" bandRow="1">
                <a:tableStyleId>{D27102A9-8310-4765-A935-A1911B00CA55}</a:tableStyleId>
              </a:tblPr>
              <a:tblGrid>
                <a:gridCol w="3691169">
                  <a:extLst>
                    <a:ext uri="{9D8B030D-6E8A-4147-A177-3AD203B41FA5}">
                      <a16:colId xmlns:a16="http://schemas.microsoft.com/office/drawing/2014/main" xmlns="" val="3495005001"/>
                    </a:ext>
                  </a:extLst>
                </a:gridCol>
                <a:gridCol w="3691169">
                  <a:extLst>
                    <a:ext uri="{9D8B030D-6E8A-4147-A177-3AD203B41FA5}">
                      <a16:colId xmlns:a16="http://schemas.microsoft.com/office/drawing/2014/main" xmlns="" val="178743059"/>
                    </a:ext>
                  </a:extLst>
                </a:gridCol>
                <a:gridCol w="3493490">
                  <a:extLst>
                    <a:ext uri="{9D8B030D-6E8A-4147-A177-3AD203B41FA5}">
                      <a16:colId xmlns:a16="http://schemas.microsoft.com/office/drawing/2014/main" xmlns="" val="2749241543"/>
                    </a:ext>
                  </a:extLst>
                </a:gridCol>
              </a:tblGrid>
              <a:tr h="567436">
                <a:tc>
                  <a:txBody>
                    <a:bodyPr/>
                    <a:lstStyle/>
                    <a:p>
                      <a:r>
                        <a:rPr lang="ru-RU" sz="1500" kern="1200" dirty="0">
                          <a:effectLst/>
                        </a:rPr>
                        <a:t>Организационные</a:t>
                      </a:r>
                      <a:br>
                        <a:rPr lang="ru-RU" sz="1500" kern="1200" dirty="0">
                          <a:effectLst/>
                        </a:rPr>
                      </a:br>
                      <a:r>
                        <a:rPr lang="ru-RU" sz="1500" kern="1200" dirty="0">
                          <a:effectLst/>
                        </a:rPr>
                        <a:t>единицы</a:t>
                      </a:r>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r>
                        <a:rPr lang="ru-RU" sz="1500" kern="1200">
                          <a:effectLst/>
                        </a:rPr>
                        <a:t>Формы</a:t>
                      </a:r>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r>
                        <a:rPr lang="ru-RU" sz="1500" kern="1200">
                          <a:effectLst/>
                        </a:rPr>
                        <a:t>Методы</a:t>
                      </a:r>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2249631996"/>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err="1">
                          <a:effectLst/>
                        </a:rPr>
                        <a:t>Дисциплинарно-цикловая</a:t>
                      </a:r>
                      <a:r>
                        <a:rPr lang="ru-RU" sz="1500" kern="1200" dirty="0">
                          <a:effectLst/>
                        </a:rPr>
                        <a:t> комиссия</a:t>
                      </a:r>
                      <a:endParaRPr lang="ru-RU" sz="1500" kern="1200" dirty="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Педагогические советы</a:t>
                      </a:r>
                      <a:br>
                        <a:rPr lang="ru-RU" sz="1500" kern="1200" dirty="0">
                          <a:effectLst/>
                        </a:rPr>
                      </a:br>
                      <a:r>
                        <a:rPr lang="ru-RU" sz="1500" kern="1200" dirty="0">
                          <a:effectLst/>
                        </a:rPr>
                        <a:t>Производственные собрания </a:t>
                      </a:r>
                      <a:endParaRPr lang="ru-RU" sz="15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smtClean="0">
                          <a:effectLst/>
                        </a:rPr>
                        <a:t>Совещания</a:t>
                      </a:r>
                      <a:endParaRPr lang="ru-RU" sz="1500" kern="1200" dirty="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Изучение документов</a:t>
                      </a:r>
                    </a:p>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406212906"/>
                  </a:ext>
                </a:extLst>
              </a:tr>
              <a:tr h="349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Методическое объединение</a:t>
                      </a:r>
                      <a:endParaRPr lang="ru-RU" sz="1500" kern="1200" dirty="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Открытое занятие</a:t>
                      </a:r>
                      <a:endParaRPr lang="ru-RU" sz="1500" kern="120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r>
                        <a:rPr lang="ru-RU" sz="1500" kern="1200">
                          <a:effectLst/>
                        </a:rPr>
                        <a:t>Наблюдение, беседа и др.</a:t>
                      </a:r>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11578066"/>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Методическое объединение</a:t>
                      </a:r>
                    </a:p>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Научно практическая конференция</a:t>
                      </a:r>
                    </a:p>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422169606"/>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Научно-педагогический семинар</a:t>
                      </a:r>
                    </a:p>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Педагогическая выставка</a:t>
                      </a:r>
                    </a:p>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1141454481"/>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Научная группа</a:t>
                      </a:r>
                    </a:p>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Педагогические чтения</a:t>
                      </a:r>
                    </a:p>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150597247"/>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Проблемная лаборатория</a:t>
                      </a:r>
                      <a:endParaRPr lang="ru-RU" sz="1500" kern="120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Диспуты и дискуссии</a:t>
                      </a:r>
                    </a:p>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120804177"/>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Школа передового опыта</a:t>
                      </a:r>
                      <a:endParaRPr lang="ru-RU" sz="1500" kern="120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dirty="0">
                          <a:effectLst/>
                        </a:rPr>
                        <a:t>Педагогические экскурсии</a:t>
                      </a:r>
                    </a:p>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322133961"/>
                  </a:ext>
                </a:extLst>
              </a:tr>
              <a:tr h="56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Школа педмастерства</a:t>
                      </a:r>
                      <a:endParaRPr lang="ru-RU" sz="1500" kern="120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Семинарские занятия,</a:t>
                      </a:r>
                      <a:br>
                        <a:rPr lang="ru-RU" sz="1500" kern="1200">
                          <a:effectLst/>
                        </a:rPr>
                      </a:br>
                      <a:r>
                        <a:rPr lang="ru-RU" sz="1500" kern="1200">
                          <a:effectLst/>
                        </a:rPr>
                        <a:t>Практикумы, консультации</a:t>
                      </a:r>
                      <a:endParaRPr lang="ru-RU" sz="1500" kern="120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930017352"/>
                  </a:ext>
                </a:extLst>
              </a:tr>
              <a:tr h="349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kern="1200">
                          <a:effectLst/>
                        </a:rPr>
                        <a:t>Спецкурс</a:t>
                      </a:r>
                      <a:endParaRPr lang="ru-RU" sz="1500" kern="1200">
                        <a:solidFill>
                          <a:schemeClr val="dk1"/>
                        </a:solidFill>
                        <a:effectLst/>
                        <a:latin typeface="Times New Roman" panose="02020603050405020304" pitchFamily="18" charset="0"/>
                        <a:ea typeface="+mn-ea"/>
                        <a:cs typeface="Times New Roman" panose="02020603050405020304" pitchFamily="18" charset="0"/>
                      </a:endParaRPr>
                    </a:p>
                  </a:txBody>
                  <a:tcPr marL="72866" marR="72866" marT="36433" marB="36433">
                    <a:cell3D prstMaterial="dkEdge">
                      <a:bevel prst="coolSlant"/>
                      <a:lightRig rig="flood" dir="t"/>
                    </a:cell3D>
                  </a:tcPr>
                </a:tc>
                <a:tc>
                  <a:txBody>
                    <a:bodyPr/>
                    <a:lstStyle/>
                    <a:p>
                      <a:r>
                        <a:rPr lang="ru-RU" sz="1500" kern="1200">
                          <a:effectLst/>
                        </a:rPr>
                        <a:t>Самообразование</a:t>
                      </a:r>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3045715638"/>
                  </a:ext>
                </a:extLst>
              </a:tr>
              <a:tr h="349191">
                <a:tc>
                  <a:txBody>
                    <a:bodyPr/>
                    <a:lstStyle/>
                    <a:p>
                      <a:r>
                        <a:rPr lang="ru-RU" sz="1500"/>
                        <a:t>Семинар</a:t>
                      </a:r>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tc>
                  <a:txBody>
                    <a:bodyPr/>
                    <a:lstStyle/>
                    <a:p>
                      <a:endParaRPr lang="ru-RU" sz="1500" dirty="0">
                        <a:latin typeface="Times New Roman" panose="02020603050405020304" pitchFamily="18" charset="0"/>
                        <a:cs typeface="Times New Roman" panose="02020603050405020304" pitchFamily="18" charset="0"/>
                      </a:endParaRPr>
                    </a:p>
                  </a:txBody>
                  <a:tcPr marL="72866" marR="72866" marT="36433" marB="36433">
                    <a:cell3D prstMaterial="dkEdge">
                      <a:bevel prst="coolSlant"/>
                      <a:lightRig rig="flood" dir="t"/>
                    </a:cell3D>
                  </a:tcPr>
                </a:tc>
                <a:extLst>
                  <a:ext uri="{0D108BD9-81ED-4DB2-BD59-A6C34878D82A}">
                    <a16:rowId xmlns:a16="http://schemas.microsoft.com/office/drawing/2014/main" xmlns="" val="206900524"/>
                  </a:ext>
                </a:extLst>
              </a:tr>
            </a:tbl>
          </a:graphicData>
        </a:graphic>
      </p:graphicFrame>
    </p:spTree>
    <p:extLst>
      <p:ext uri="{BB962C8B-B14F-4D97-AF65-F5344CB8AC3E}">
        <p14:creationId xmlns:p14="http://schemas.microsoft.com/office/powerpoint/2010/main" xmlns="" val="1183952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609D7198-1BC2-4072-994D-35969A7ED0B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273" r="19521" b="1"/>
          <a:stretch/>
        </p:blipFill>
        <p:spPr bwMode="auto">
          <a:xfrm>
            <a:off x="20" y="10"/>
            <a:ext cx="12188932"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2052" name="Freeform: Shape 70">
            <a:extLst>
              <a:ext uri="{FF2B5EF4-FFF2-40B4-BE49-F238E27FC236}">
                <a16:creationId xmlns:a16="http://schemas.microsoft.com/office/drawing/2014/main" xmlns=""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xmlns="" id="{049F9D1E-0E28-4B38-A614-AD971129790A}"/>
              </a:ext>
            </a:extLst>
          </p:cNvPr>
          <p:cNvSpPr>
            <a:spLocks noGrp="1"/>
          </p:cNvSpPr>
          <p:nvPr>
            <p:ph idx="1"/>
          </p:nvPr>
        </p:nvSpPr>
        <p:spPr>
          <a:xfrm>
            <a:off x="147484" y="4129548"/>
            <a:ext cx="10035607" cy="1976613"/>
          </a:xfrm>
        </p:spPr>
        <p:txBody>
          <a:bodyPr>
            <a:normAutofit/>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Любая организационная единица может использовать практиче­ски все формы и методы изучения и обобщения опыта: в каждой форме работы возможно разнообразие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методов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изучения этого опыта.</a:t>
            </a:r>
          </a:p>
          <a:p>
            <a:pPr fontAlgn="base"/>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Методическое объединение - в них состоят пре­подаватели одного учебного предмета и одного профиля.</a:t>
            </a:r>
          </a:p>
          <a:p>
            <a:pPr fontAlgn="base"/>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Дисциплинарно-цикловая комиссия объединяет преподавателей-предметников одного цикла.</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793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38" presetClass="entr" presetSubtype="0" accel="50000" fill="hold" grpId="0" nodeType="withEffect">
                                  <p:stCondLst>
                                    <p:cond delay="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set>
                                      <p:cBhvr>
                                        <p:cTn id="10" dur="91" fill="hold">
                                          <p:stCondLst>
                                            <p:cond delay="0"/>
                                          </p:stCondLst>
                                        </p:cTn>
                                        <p:tgtEl>
                                          <p:spTgt spid="3">
                                            <p:txEl>
                                              <p:pRg st="0" end="0"/>
                                            </p:txEl>
                                          </p:spTgt>
                                        </p:tgtEl>
                                        <p:attrNameLst>
                                          <p:attrName>style.rotation</p:attrName>
                                        </p:attrNameLst>
                                      </p:cBhvr>
                                      <p:to>
                                        <p:strVal val="-45.0"/>
                                      </p:to>
                                    </p:set>
                                    <p:anim calcmode="lin" valueType="num">
                                      <p:cBhvr>
                                        <p:cTn id="11" dur="91" fill="hold">
                                          <p:stCondLst>
                                            <p:cond delay="91"/>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2" dur="91"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3" dur="2" decel="50000" autoRev="1" fill="hold">
                                          <p:stCondLst>
                                            <p:cond delay="91"/>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4" dur="1" fill="hold">
                                          <p:stCondLst>
                                            <p:cond delay="19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5" presetID="38" presetClass="entr" presetSubtype="0" accel="50000" fill="hold" grpId="0" nodeType="withEffect">
                                  <p:stCondLst>
                                    <p:cond delay="0"/>
                                  </p:stCondLst>
                                  <p:iterate type="lt">
                                    <p:tmPct val="50000"/>
                                  </p:iterate>
                                  <p:childTnLst>
                                    <p:set>
                                      <p:cBhvr>
                                        <p:cTn id="16" dur="1" fill="hold">
                                          <p:stCondLst>
                                            <p:cond delay="0"/>
                                          </p:stCondLst>
                                        </p:cTn>
                                        <p:tgtEl>
                                          <p:spTgt spid="3">
                                            <p:txEl>
                                              <p:pRg st="1" end="1"/>
                                            </p:txEl>
                                          </p:spTgt>
                                        </p:tgtEl>
                                        <p:attrNameLst>
                                          <p:attrName>style.visibility</p:attrName>
                                        </p:attrNameLst>
                                      </p:cBhvr>
                                      <p:to>
                                        <p:strVal val="visible"/>
                                      </p:to>
                                    </p:set>
                                    <p:set>
                                      <p:cBhvr>
                                        <p:cTn id="17" dur="91" fill="hold">
                                          <p:stCondLst>
                                            <p:cond delay="0"/>
                                          </p:stCondLst>
                                        </p:cTn>
                                        <p:tgtEl>
                                          <p:spTgt spid="3">
                                            <p:txEl>
                                              <p:pRg st="1" end="1"/>
                                            </p:txEl>
                                          </p:spTgt>
                                        </p:tgtEl>
                                        <p:attrNameLst>
                                          <p:attrName>style.rotation</p:attrName>
                                        </p:attrNameLst>
                                      </p:cBhvr>
                                      <p:to>
                                        <p:strVal val="-45.0"/>
                                      </p:to>
                                    </p:set>
                                    <p:anim calcmode="lin" valueType="num">
                                      <p:cBhvr>
                                        <p:cTn id="18" dur="91" fill="hold">
                                          <p:stCondLst>
                                            <p:cond delay="91"/>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91"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0" dur="2" decel="50000" autoRev="1" fill="hold">
                                          <p:stCondLst>
                                            <p:cond delay="91"/>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 fill="hold">
                                          <p:stCondLst>
                                            <p:cond delay="199"/>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2" presetID="38" presetClass="entr" presetSubtype="0" accel="50000" fill="hold" grpId="0" nodeType="withEffect">
                                  <p:stCondLst>
                                    <p:cond delay="0"/>
                                  </p:stCondLst>
                                  <p:iterate type="lt">
                                    <p:tmPct val="50000"/>
                                  </p:iterate>
                                  <p:childTnLst>
                                    <p:set>
                                      <p:cBhvr>
                                        <p:cTn id="23" dur="1" fill="hold">
                                          <p:stCondLst>
                                            <p:cond delay="0"/>
                                          </p:stCondLst>
                                        </p:cTn>
                                        <p:tgtEl>
                                          <p:spTgt spid="3">
                                            <p:txEl>
                                              <p:pRg st="2" end="2"/>
                                            </p:txEl>
                                          </p:spTgt>
                                        </p:tgtEl>
                                        <p:attrNameLst>
                                          <p:attrName>style.visibility</p:attrName>
                                        </p:attrNameLst>
                                      </p:cBhvr>
                                      <p:to>
                                        <p:strVal val="visible"/>
                                      </p:to>
                                    </p:set>
                                    <p:set>
                                      <p:cBhvr>
                                        <p:cTn id="24" dur="91" fill="hold">
                                          <p:stCondLst>
                                            <p:cond delay="0"/>
                                          </p:stCondLst>
                                        </p:cTn>
                                        <p:tgtEl>
                                          <p:spTgt spid="3">
                                            <p:txEl>
                                              <p:pRg st="2" end="2"/>
                                            </p:txEl>
                                          </p:spTgt>
                                        </p:tgtEl>
                                        <p:attrNameLst>
                                          <p:attrName>style.rotation</p:attrName>
                                        </p:attrNameLst>
                                      </p:cBhvr>
                                      <p:to>
                                        <p:strVal val="-45.0"/>
                                      </p:to>
                                    </p:set>
                                    <p:anim calcmode="lin" valueType="num">
                                      <p:cBhvr>
                                        <p:cTn id="25" dur="91" fill="hold">
                                          <p:stCondLst>
                                            <p:cond delay="91"/>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91"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7" dur="2" decel="50000" autoRev="1" fill="hold">
                                          <p:stCondLst>
                                            <p:cond delay="91"/>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 fill="hold">
                                          <p:stCondLst>
                                            <p:cond delay="199"/>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xmlns="" id="{1D1226C2-6574-4A69-BD05-B9CC571C6FC8}"/>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315" r="-2" b="33298"/>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xmlns="">
                <a:solidFill>
                  <a:srgbClr val="FFFFFF"/>
                </a:solidFill>
              </a14:hiddenFill>
            </a:ext>
          </a:extLst>
        </p:spPr>
      </p:pic>
      <p:pic>
        <p:nvPicPr>
          <p:cNvPr id="3076" name="Picture 4">
            <a:extLst>
              <a:ext uri="{FF2B5EF4-FFF2-40B4-BE49-F238E27FC236}">
                <a16:creationId xmlns:a16="http://schemas.microsoft.com/office/drawing/2014/main" xmlns="" id="{90B91F7A-F58B-488E-84EF-91946DEF5BD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546" r="-2" b="12480"/>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xmlns="">
                <a:solidFill>
                  <a:srgbClr val="FFFFFF"/>
                </a:solidFill>
              </a14:hiddenFill>
            </a:ext>
          </a:extLst>
        </p:spPr>
      </p:pic>
      <p:sp useBgFill="1">
        <p:nvSpPr>
          <p:cNvPr id="75" name="Freeform: Shape 74">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Объект 2">
            <a:extLst>
              <a:ext uri="{FF2B5EF4-FFF2-40B4-BE49-F238E27FC236}">
                <a16:creationId xmlns:a16="http://schemas.microsoft.com/office/drawing/2014/main" xmlns="" id="{E8CD0CE7-0609-49F0-AE9E-ED646D59930B}"/>
              </a:ext>
            </a:extLst>
          </p:cNvPr>
          <p:cNvSpPr>
            <a:spLocks noGrp="1"/>
          </p:cNvSpPr>
          <p:nvPr>
            <p:ph idx="1"/>
          </p:nvPr>
        </p:nvSpPr>
        <p:spPr>
          <a:xfrm>
            <a:off x="250723" y="2374489"/>
            <a:ext cx="5456903" cy="4380271"/>
          </a:xfrm>
        </p:spPr>
        <p:txBody>
          <a:bodyPr>
            <a:normAutofit/>
          </a:bodyPr>
          <a:lstStyle/>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Научная группа по изучению актуальных проблем педагогики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занимается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например такими проблемами, как сравнительная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эффективность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методов обучения; проблемное обучение; воспитание у учащихся активной жизненной позиции; формирование мировоззрения и т. п.</a:t>
            </a:r>
          </a:p>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Научно-педагогический семинар</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действует систематически, на нем обсуждаются вопросы передового педагогического опыта, его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изучения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обобщения и внедрения.</a:t>
            </a:r>
          </a:p>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Проблемная лаборатория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включает педагогов разного профиля, увлеченных изучением общей проблемы, например, воспитанием у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учащихся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познавательных интересов и потребностей, ценностных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ориентации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 т. п.</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5825399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75"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75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3">
                                            <p:txEl>
                                              <p:pRg st="0" end="0"/>
                                            </p:txEl>
                                          </p:spTgt>
                                        </p:tgtEl>
                                      </p:cBhvr>
                                    </p:animEffect>
                                  </p:childTnLst>
                                </p:cTn>
                              </p:par>
                            </p:childTnLst>
                          </p:cTn>
                        </p:par>
                        <p:par>
                          <p:cTn id="15" fill="hold">
                            <p:stCondLst>
                              <p:cond delay="75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375"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375"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375" accel="50000" fill="hold">
                                          <p:stCondLst>
                                            <p:cond delay="375"/>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75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375"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375"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375" accel="50000" fill="hold">
                                          <p:stCondLst>
                                            <p:cond delay="375"/>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750" decel="50000">
                                          <p:stCondLst>
                                            <p:cond delay="0"/>
                                          </p:stCondLst>
                                        </p:cTn>
                                        <p:tgtEl>
                                          <p:spTgt spid="3">
                                            <p:txEl>
                                              <p:pRg st="1" end="1"/>
                                            </p:txEl>
                                          </p:spTgt>
                                        </p:tgtEl>
                                      </p:cBhvr>
                                    </p:animEffect>
                                  </p:childTnLst>
                                </p:cTn>
                              </p:par>
                            </p:childTnLst>
                          </p:cTn>
                        </p:par>
                        <p:par>
                          <p:cTn id="26" fill="hold">
                            <p:stCondLst>
                              <p:cond delay="1500"/>
                            </p:stCondLst>
                            <p:childTnLst>
                              <p:par>
                                <p:cTn id="27" presetID="25"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375"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375"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375" accel="50000" fill="hold">
                                          <p:stCondLst>
                                            <p:cond delay="375"/>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75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375"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375"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375" accel="50000" fill="hold">
                                          <p:stCondLst>
                                            <p:cond delay="375"/>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750" decel="50000">
                                          <p:stCondLst>
                                            <p:cond delay="0"/>
                                          </p:stCondLst>
                                        </p:cTn>
                                        <p:tgtEl>
                                          <p:spTgt spid="3">
                                            <p:txEl>
                                              <p:pRg st="2" end="2"/>
                                            </p:txEl>
                                          </p:spTgt>
                                        </p:tgtEl>
                                      </p:cBhvr>
                                    </p:animEffect>
                                  </p:childTnLst>
                                </p:cTn>
                              </p:par>
                              <p:par>
                                <p:cTn id="37" presetID="20" presetClass="entr" presetSubtype="0" fill="hold" nodeType="with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wedge">
                                      <p:cBhvr>
                                        <p:cTn id="39" dur="1500"/>
                                        <p:tgtEl>
                                          <p:spTgt spid="3074"/>
                                        </p:tgtEl>
                                      </p:cBhvr>
                                    </p:animEffect>
                                  </p:childTnLst>
                                </p:cTn>
                              </p:par>
                              <p:par>
                                <p:cTn id="40" presetID="4" presetClass="entr" presetSubtype="16" fill="hold" nodeType="with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box(in)">
                                      <p:cBhvr>
                                        <p:cTn id="42" dur="1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descr="Изображение выглядит как текст, внутренний, человек&#10;&#10;Автоматически созданное описание">
            <a:extLst>
              <a:ext uri="{FF2B5EF4-FFF2-40B4-BE49-F238E27FC236}">
                <a16:creationId xmlns:a16="http://schemas.microsoft.com/office/drawing/2014/main" xmlns="" id="{2592ABD3-19C4-4CA6-89F9-AAAACC2D5C4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5882"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Объект 2">
            <a:extLst>
              <a:ext uri="{FF2B5EF4-FFF2-40B4-BE49-F238E27FC236}">
                <a16:creationId xmlns:a16="http://schemas.microsoft.com/office/drawing/2014/main" xmlns="" id="{D1E9DA92-91B2-4612-A40A-8A35D031F3AD}"/>
              </a:ext>
            </a:extLst>
          </p:cNvPr>
          <p:cNvSpPr>
            <a:spLocks noGrp="1"/>
          </p:cNvSpPr>
          <p:nvPr>
            <p:ph idx="1"/>
          </p:nvPr>
        </p:nvSpPr>
        <p:spPr>
          <a:xfrm>
            <a:off x="398206" y="1696064"/>
            <a:ext cx="4454013" cy="4982343"/>
          </a:xfrm>
        </p:spPr>
        <p:txBody>
          <a:bodyPr>
            <a:normAutofit/>
          </a:bodyPr>
          <a:lstStyle/>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Школа передового опыта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предполагает участие в ней разных пре­подавателей, занятых изучением, обобщением и внедрением этого опыта.</a:t>
            </a:r>
          </a:p>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Школа педагогического мастерства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имеет целью пропаганду передового опыта главным образом в группе начинающих работать учителей.</a:t>
            </a:r>
          </a:p>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Спецкурс по узким проблемам педагогики и педагогического </a:t>
            </a:r>
            <a:r>
              <a:rPr lang="ru-RU"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исследования</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имеет целью систематическое и глубокое изучение узкого вопроса, он рассчитан как на опытных, так и на малоопытных преподава­телей, стремящихся изучать и обобщать педагогический опыт.</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4376813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435">
                                          <p:stCondLst>
                                            <p:cond delay="0"/>
                                          </p:stCondLst>
                                        </p:cTn>
                                        <p:tgtEl>
                                          <p:spTgt spid="3">
                                            <p:txEl>
                                              <p:pRg st="0" end="0"/>
                                            </p:txEl>
                                          </p:spTgt>
                                        </p:tgtEl>
                                      </p:cBhvr>
                                    </p:animEffect>
                                    <p:anim calcmode="lin" valueType="num">
                                      <p:cBhvr>
                                        <p:cTn id="8" dur="1367"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xEl>
                                              <p:pRg st="0" end="0"/>
                                            </p:txEl>
                                          </p:spTgt>
                                        </p:tgtEl>
                                      </p:cBhvr>
                                      <p:to x="100000" y="60000"/>
                                    </p:animScale>
                                    <p:animScale>
                                      <p:cBhvr>
                                        <p:cTn id="14" dur="124" decel="50000">
                                          <p:stCondLst>
                                            <p:cond delay="507"/>
                                          </p:stCondLst>
                                        </p:cTn>
                                        <p:tgtEl>
                                          <p:spTgt spid="3">
                                            <p:txEl>
                                              <p:pRg st="0" end="0"/>
                                            </p:txEl>
                                          </p:spTgt>
                                        </p:tgtEl>
                                      </p:cBhvr>
                                      <p:to x="100000" y="100000"/>
                                    </p:animScale>
                                    <p:animScale>
                                      <p:cBhvr>
                                        <p:cTn id="15" dur="20">
                                          <p:stCondLst>
                                            <p:cond delay="984"/>
                                          </p:stCondLst>
                                        </p:cTn>
                                        <p:tgtEl>
                                          <p:spTgt spid="3">
                                            <p:txEl>
                                              <p:pRg st="0" end="0"/>
                                            </p:txEl>
                                          </p:spTgt>
                                        </p:tgtEl>
                                      </p:cBhvr>
                                      <p:to x="100000" y="80000"/>
                                    </p:animScale>
                                    <p:animScale>
                                      <p:cBhvr>
                                        <p:cTn id="16" dur="124" decel="50000">
                                          <p:stCondLst>
                                            <p:cond delay="1004"/>
                                          </p:stCondLst>
                                        </p:cTn>
                                        <p:tgtEl>
                                          <p:spTgt spid="3">
                                            <p:txEl>
                                              <p:pRg st="0" end="0"/>
                                            </p:txEl>
                                          </p:spTgt>
                                        </p:tgtEl>
                                      </p:cBhvr>
                                      <p:to x="100000" y="100000"/>
                                    </p:animScale>
                                    <p:animScale>
                                      <p:cBhvr>
                                        <p:cTn id="17" dur="20">
                                          <p:stCondLst>
                                            <p:cond delay="1231"/>
                                          </p:stCondLst>
                                        </p:cTn>
                                        <p:tgtEl>
                                          <p:spTgt spid="3">
                                            <p:txEl>
                                              <p:pRg st="0" end="0"/>
                                            </p:txEl>
                                          </p:spTgt>
                                        </p:tgtEl>
                                      </p:cBhvr>
                                      <p:to x="100000" y="90000"/>
                                    </p:animScale>
                                    <p:animScale>
                                      <p:cBhvr>
                                        <p:cTn id="18" dur="124" decel="50000">
                                          <p:stCondLst>
                                            <p:cond delay="1251"/>
                                          </p:stCondLst>
                                        </p:cTn>
                                        <p:tgtEl>
                                          <p:spTgt spid="3">
                                            <p:txEl>
                                              <p:pRg st="0" end="0"/>
                                            </p:txEl>
                                          </p:spTgt>
                                        </p:tgtEl>
                                      </p:cBhvr>
                                      <p:to x="100000" y="100000"/>
                                    </p:animScale>
                                    <p:animScale>
                                      <p:cBhvr>
                                        <p:cTn id="19" dur="20">
                                          <p:stCondLst>
                                            <p:cond delay="1356"/>
                                          </p:stCondLst>
                                        </p:cTn>
                                        <p:tgtEl>
                                          <p:spTgt spid="3">
                                            <p:txEl>
                                              <p:pRg st="0" end="0"/>
                                            </p:txEl>
                                          </p:spTgt>
                                        </p:tgtEl>
                                      </p:cBhvr>
                                      <p:to x="100000" y="95000"/>
                                    </p:animScale>
                                    <p:animScale>
                                      <p:cBhvr>
                                        <p:cTn id="20" dur="124" decel="50000">
                                          <p:stCondLst>
                                            <p:cond delay="1376"/>
                                          </p:stCondLst>
                                        </p:cTn>
                                        <p:tgtEl>
                                          <p:spTgt spid="3">
                                            <p:txEl>
                                              <p:pRg st="0" end="0"/>
                                            </p:txEl>
                                          </p:spTgt>
                                        </p:tgtEl>
                                      </p:cBhvr>
                                      <p:to x="100000" y="100000"/>
                                    </p:animScale>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435">
                                          <p:stCondLst>
                                            <p:cond delay="0"/>
                                          </p:stCondLst>
                                        </p:cTn>
                                        <p:tgtEl>
                                          <p:spTgt spid="3">
                                            <p:txEl>
                                              <p:pRg st="1" end="1"/>
                                            </p:txEl>
                                          </p:spTgt>
                                        </p:tgtEl>
                                      </p:cBhvr>
                                    </p:animEffect>
                                    <p:anim calcmode="lin" valueType="num">
                                      <p:cBhvr>
                                        <p:cTn id="25" dur="1367"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0">
                                          <p:stCondLst>
                                            <p:cond delay="487"/>
                                          </p:stCondLst>
                                        </p:cTn>
                                        <p:tgtEl>
                                          <p:spTgt spid="3">
                                            <p:txEl>
                                              <p:pRg st="1" end="1"/>
                                            </p:txEl>
                                          </p:spTgt>
                                        </p:tgtEl>
                                      </p:cBhvr>
                                      <p:to x="100000" y="60000"/>
                                    </p:animScale>
                                    <p:animScale>
                                      <p:cBhvr>
                                        <p:cTn id="31" dur="124" decel="50000">
                                          <p:stCondLst>
                                            <p:cond delay="507"/>
                                          </p:stCondLst>
                                        </p:cTn>
                                        <p:tgtEl>
                                          <p:spTgt spid="3">
                                            <p:txEl>
                                              <p:pRg st="1" end="1"/>
                                            </p:txEl>
                                          </p:spTgt>
                                        </p:tgtEl>
                                      </p:cBhvr>
                                      <p:to x="100000" y="100000"/>
                                    </p:animScale>
                                    <p:animScale>
                                      <p:cBhvr>
                                        <p:cTn id="32" dur="20">
                                          <p:stCondLst>
                                            <p:cond delay="984"/>
                                          </p:stCondLst>
                                        </p:cTn>
                                        <p:tgtEl>
                                          <p:spTgt spid="3">
                                            <p:txEl>
                                              <p:pRg st="1" end="1"/>
                                            </p:txEl>
                                          </p:spTgt>
                                        </p:tgtEl>
                                      </p:cBhvr>
                                      <p:to x="100000" y="80000"/>
                                    </p:animScale>
                                    <p:animScale>
                                      <p:cBhvr>
                                        <p:cTn id="33" dur="124" decel="50000">
                                          <p:stCondLst>
                                            <p:cond delay="1004"/>
                                          </p:stCondLst>
                                        </p:cTn>
                                        <p:tgtEl>
                                          <p:spTgt spid="3">
                                            <p:txEl>
                                              <p:pRg st="1" end="1"/>
                                            </p:txEl>
                                          </p:spTgt>
                                        </p:tgtEl>
                                      </p:cBhvr>
                                      <p:to x="100000" y="100000"/>
                                    </p:animScale>
                                    <p:animScale>
                                      <p:cBhvr>
                                        <p:cTn id="34" dur="20">
                                          <p:stCondLst>
                                            <p:cond delay="1231"/>
                                          </p:stCondLst>
                                        </p:cTn>
                                        <p:tgtEl>
                                          <p:spTgt spid="3">
                                            <p:txEl>
                                              <p:pRg st="1" end="1"/>
                                            </p:txEl>
                                          </p:spTgt>
                                        </p:tgtEl>
                                      </p:cBhvr>
                                      <p:to x="100000" y="90000"/>
                                    </p:animScale>
                                    <p:animScale>
                                      <p:cBhvr>
                                        <p:cTn id="35" dur="124" decel="50000">
                                          <p:stCondLst>
                                            <p:cond delay="1251"/>
                                          </p:stCondLst>
                                        </p:cTn>
                                        <p:tgtEl>
                                          <p:spTgt spid="3">
                                            <p:txEl>
                                              <p:pRg st="1" end="1"/>
                                            </p:txEl>
                                          </p:spTgt>
                                        </p:tgtEl>
                                      </p:cBhvr>
                                      <p:to x="100000" y="100000"/>
                                    </p:animScale>
                                    <p:animScale>
                                      <p:cBhvr>
                                        <p:cTn id="36" dur="20">
                                          <p:stCondLst>
                                            <p:cond delay="1356"/>
                                          </p:stCondLst>
                                        </p:cTn>
                                        <p:tgtEl>
                                          <p:spTgt spid="3">
                                            <p:txEl>
                                              <p:pRg st="1" end="1"/>
                                            </p:txEl>
                                          </p:spTgt>
                                        </p:tgtEl>
                                      </p:cBhvr>
                                      <p:to x="100000" y="95000"/>
                                    </p:animScale>
                                    <p:animScale>
                                      <p:cBhvr>
                                        <p:cTn id="37" dur="124" decel="50000">
                                          <p:stCondLst>
                                            <p:cond delay="1376"/>
                                          </p:stCondLst>
                                        </p:cTn>
                                        <p:tgtEl>
                                          <p:spTgt spid="3">
                                            <p:txEl>
                                              <p:pRg st="1" end="1"/>
                                            </p:txEl>
                                          </p:spTgt>
                                        </p:tgtEl>
                                      </p:cBhvr>
                                      <p:to x="100000" y="100000"/>
                                    </p:animScale>
                                  </p:childTnLst>
                                </p:cTn>
                              </p:par>
                            </p:childTnLst>
                          </p:cTn>
                        </p:par>
                        <p:par>
                          <p:cTn id="38" fill="hold">
                            <p:stCondLst>
                              <p:cond delay="3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435">
                                          <p:stCondLst>
                                            <p:cond delay="0"/>
                                          </p:stCondLst>
                                        </p:cTn>
                                        <p:tgtEl>
                                          <p:spTgt spid="3">
                                            <p:txEl>
                                              <p:pRg st="2" end="2"/>
                                            </p:txEl>
                                          </p:spTgt>
                                        </p:tgtEl>
                                      </p:cBhvr>
                                    </p:animEffect>
                                    <p:anim calcmode="lin" valueType="num">
                                      <p:cBhvr>
                                        <p:cTn id="42" dur="1367"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0">
                                          <p:stCondLst>
                                            <p:cond delay="487"/>
                                          </p:stCondLst>
                                        </p:cTn>
                                        <p:tgtEl>
                                          <p:spTgt spid="3">
                                            <p:txEl>
                                              <p:pRg st="2" end="2"/>
                                            </p:txEl>
                                          </p:spTgt>
                                        </p:tgtEl>
                                      </p:cBhvr>
                                      <p:to x="100000" y="60000"/>
                                    </p:animScale>
                                    <p:animScale>
                                      <p:cBhvr>
                                        <p:cTn id="48" dur="124" decel="50000">
                                          <p:stCondLst>
                                            <p:cond delay="507"/>
                                          </p:stCondLst>
                                        </p:cTn>
                                        <p:tgtEl>
                                          <p:spTgt spid="3">
                                            <p:txEl>
                                              <p:pRg st="2" end="2"/>
                                            </p:txEl>
                                          </p:spTgt>
                                        </p:tgtEl>
                                      </p:cBhvr>
                                      <p:to x="100000" y="100000"/>
                                    </p:animScale>
                                    <p:animScale>
                                      <p:cBhvr>
                                        <p:cTn id="49" dur="20">
                                          <p:stCondLst>
                                            <p:cond delay="984"/>
                                          </p:stCondLst>
                                        </p:cTn>
                                        <p:tgtEl>
                                          <p:spTgt spid="3">
                                            <p:txEl>
                                              <p:pRg st="2" end="2"/>
                                            </p:txEl>
                                          </p:spTgt>
                                        </p:tgtEl>
                                      </p:cBhvr>
                                      <p:to x="100000" y="80000"/>
                                    </p:animScale>
                                    <p:animScale>
                                      <p:cBhvr>
                                        <p:cTn id="50" dur="124" decel="50000">
                                          <p:stCondLst>
                                            <p:cond delay="1004"/>
                                          </p:stCondLst>
                                        </p:cTn>
                                        <p:tgtEl>
                                          <p:spTgt spid="3">
                                            <p:txEl>
                                              <p:pRg st="2" end="2"/>
                                            </p:txEl>
                                          </p:spTgt>
                                        </p:tgtEl>
                                      </p:cBhvr>
                                      <p:to x="100000" y="100000"/>
                                    </p:animScale>
                                    <p:animScale>
                                      <p:cBhvr>
                                        <p:cTn id="51" dur="20">
                                          <p:stCondLst>
                                            <p:cond delay="1231"/>
                                          </p:stCondLst>
                                        </p:cTn>
                                        <p:tgtEl>
                                          <p:spTgt spid="3">
                                            <p:txEl>
                                              <p:pRg st="2" end="2"/>
                                            </p:txEl>
                                          </p:spTgt>
                                        </p:tgtEl>
                                      </p:cBhvr>
                                      <p:to x="100000" y="90000"/>
                                    </p:animScale>
                                    <p:animScale>
                                      <p:cBhvr>
                                        <p:cTn id="52" dur="124" decel="50000">
                                          <p:stCondLst>
                                            <p:cond delay="1251"/>
                                          </p:stCondLst>
                                        </p:cTn>
                                        <p:tgtEl>
                                          <p:spTgt spid="3">
                                            <p:txEl>
                                              <p:pRg st="2" end="2"/>
                                            </p:txEl>
                                          </p:spTgt>
                                        </p:tgtEl>
                                      </p:cBhvr>
                                      <p:to x="100000" y="100000"/>
                                    </p:animScale>
                                    <p:animScale>
                                      <p:cBhvr>
                                        <p:cTn id="53" dur="20">
                                          <p:stCondLst>
                                            <p:cond delay="1356"/>
                                          </p:stCondLst>
                                        </p:cTn>
                                        <p:tgtEl>
                                          <p:spTgt spid="3">
                                            <p:txEl>
                                              <p:pRg st="2" end="2"/>
                                            </p:txEl>
                                          </p:spTgt>
                                        </p:tgtEl>
                                      </p:cBhvr>
                                      <p:to x="100000" y="95000"/>
                                    </p:animScale>
                                    <p:animScale>
                                      <p:cBhvr>
                                        <p:cTn id="54" dur="124" decel="50000">
                                          <p:stCondLst>
                                            <p:cond delay="1376"/>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Изображение выглядит как человек, внешний, люди&#10;&#10;Автоматически созданное описание">
            <a:extLst>
              <a:ext uri="{FF2B5EF4-FFF2-40B4-BE49-F238E27FC236}">
                <a16:creationId xmlns:a16="http://schemas.microsoft.com/office/drawing/2014/main" xmlns="" id="{DA2BA0E3-15A7-4E47-902B-665173C9BC32}"/>
              </a:ext>
            </a:extLst>
          </p:cNvPr>
          <p:cNvPicPr>
            <a:picLocks noChangeAspect="1" noChangeArrowheads="1"/>
          </p:cNvPicPr>
          <p:nvPr/>
        </p:nvPicPr>
        <p:blipFill rotWithShape="1">
          <a:blip r:embed="rId2" cstate="print">
            <a:alphaModFix amt="35000"/>
            <a:extLst>
              <a:ext uri="{28A0092B-C50C-407E-A947-70E740481C1C}">
                <a14:useLocalDpi xmlns:a14="http://schemas.microsoft.com/office/drawing/2010/main" xmlns="" val="0"/>
              </a:ext>
            </a:extLst>
          </a:blip>
          <a:srcRect b="8907"/>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a:extLst>
              <a:ext uri="{FF2B5EF4-FFF2-40B4-BE49-F238E27FC236}">
                <a16:creationId xmlns:a16="http://schemas.microsoft.com/office/drawing/2014/main" xmlns="" id="{569803A2-269D-49DB-BE03-A21A035DCCE3}"/>
              </a:ext>
            </a:extLst>
          </p:cNvPr>
          <p:cNvSpPr>
            <a:spLocks noGrp="1"/>
          </p:cNvSpPr>
          <p:nvPr>
            <p:ph idx="1"/>
          </p:nvPr>
        </p:nvSpPr>
        <p:spPr>
          <a:xfrm>
            <a:off x="1265903" y="2934928"/>
            <a:ext cx="10515600" cy="3050305"/>
          </a:xfrm>
          <a:solidFill>
            <a:schemeClr val="bg1">
              <a:lumMod val="95000"/>
              <a:lumOff val="5000"/>
              <a:alpha val="41000"/>
            </a:schemeClr>
          </a:solidFill>
        </p:spPr>
        <p:txBody>
          <a:bodyPr>
            <a:normAutofit/>
          </a:bodyPr>
          <a:lstStyle/>
          <a:p>
            <a:r>
              <a:rPr lang="ru-RU" sz="20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Научная экспедиция </a:t>
            </a:r>
            <a:r>
              <a:rPr lang="ru-RU"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этот способ организации изучения и обоб­щения опыта используется нечасто и для сравнительно небольшого числа педагогов; руководители же органов народного образования и методиче­ских центров (институтов усовершенствования учителей) часто </a:t>
            </a:r>
            <a:r>
              <a:rPr lang="ru-RU" sz="2000"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организуют </a:t>
            </a:r>
            <a:r>
              <a:rPr lang="ru-RU"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научные экспедиции с целью монографического изучения и </a:t>
            </a:r>
            <a:r>
              <a:rPr lang="ru-RU" sz="2000"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обобщения </a:t>
            </a:r>
            <a:r>
              <a:rPr lang="ru-RU"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передового опыта всего педагогического коллектива образовательного учреждения или отдельных учителей.</a:t>
            </a:r>
          </a:p>
          <a:p>
            <a:r>
              <a:rPr lang="ru-RU"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Названные организационные единицы не исключают и другие </a:t>
            </a:r>
            <a:r>
              <a:rPr lang="ru-RU" sz="2000" dirty="0"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способы </a:t>
            </a:r>
            <a:r>
              <a:rPr lang="ru-RU" sz="20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организации изучения и обобщения опыта. В каждом образовательном учреждении исходя из конкретных условий и состава педагогического коллектива избирают тот способ, который наиболее подходит на определенный учебный год.</a:t>
            </a:r>
          </a:p>
          <a:p>
            <a:endParaRPr lang="ru-RU"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7679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3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1500"/>
                                        <p:tgtEl>
                                          <p:spTgt spid="3">
                                            <p:bg/>
                                          </p:spTgt>
                                        </p:tgtEl>
                                      </p:cBhvr>
                                    </p:animEffect>
                                  </p:childTnLst>
                                </p:cTn>
                              </p:par>
                            </p:childTnLst>
                          </p:cTn>
                        </p:par>
                        <p:par>
                          <p:cTn id="8" fill="hold">
                            <p:stCondLst>
                              <p:cond delay="1500"/>
                            </p:stCondLst>
                            <p:childTnLst>
                              <p:par>
                                <p:cTn id="9" presetID="2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edge">
                                      <p:cBhvr>
                                        <p:cTn id="11" dur="1500"/>
                                        <p:tgtEl>
                                          <p:spTgt spid="3">
                                            <p:txEl>
                                              <p:pRg st="0" end="0"/>
                                            </p:txEl>
                                          </p:spTgt>
                                        </p:tgtEl>
                                      </p:cBhvr>
                                    </p:animEffect>
                                  </p:childTnLst>
                                </p:cTn>
                              </p:par>
                            </p:childTnLst>
                          </p:cTn>
                        </p:par>
                        <p:par>
                          <p:cTn id="12" fill="hold">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CC346A-148A-4255-9697-528D97A15DFC}"/>
              </a:ext>
            </a:extLst>
          </p:cNvPr>
          <p:cNvSpPr>
            <a:spLocks noGrp="1"/>
          </p:cNvSpPr>
          <p:nvPr>
            <p:ph type="title"/>
          </p:nvPr>
        </p:nvSpPr>
        <p:spPr>
          <a:xfrm>
            <a:off x="823451" y="0"/>
            <a:ext cx="10515600" cy="1035972"/>
          </a:xfrm>
        </p:spPr>
        <p:txBody>
          <a:bodyPr>
            <a:normAutofit/>
          </a:bodyPr>
          <a:lstStyle/>
          <a:p>
            <a:r>
              <a:rPr lang="ru-RU"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Формы изучения и обобщения педа­гогического опыта </a:t>
            </a:r>
            <a:endParaRPr lang="ru-RU" sz="6600" dirty="0">
              <a:latin typeface="Times New Roman" panose="02020603050405020304" pitchFamily="18" charset="0"/>
              <a:cs typeface="Times New Roman" panose="02020603050405020304" pitchFamily="18" charset="0"/>
            </a:endParaRPr>
          </a:p>
        </p:txBody>
      </p:sp>
      <p:graphicFrame>
        <p:nvGraphicFramePr>
          <p:cNvPr id="5" name="Объект 2">
            <a:extLst>
              <a:ext uri="{FF2B5EF4-FFF2-40B4-BE49-F238E27FC236}">
                <a16:creationId xmlns:a16="http://schemas.microsoft.com/office/drawing/2014/main" xmlns="" id="{7121A034-7983-4EF8-BA11-9C8ED7AA63B4}"/>
              </a:ext>
            </a:extLst>
          </p:cNvPr>
          <p:cNvGraphicFramePr>
            <a:graphicFrameLocks noGrp="1"/>
          </p:cNvGraphicFramePr>
          <p:nvPr>
            <p:ph idx="1"/>
            <p:extLst>
              <p:ext uri="{D42A27DB-BD31-4B8C-83A1-F6EECF244321}">
                <p14:modId xmlns:p14="http://schemas.microsoft.com/office/powerpoint/2010/main" xmlns="" val="2197756469"/>
              </p:ext>
            </p:extLst>
          </p:nvPr>
        </p:nvGraphicFramePr>
        <p:xfrm>
          <a:off x="619432" y="973393"/>
          <a:ext cx="11135033" cy="5987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4061367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1C37441B-9427-496C-BFAE-A63992D890FE}"/>
              </a:ext>
            </a:extLst>
          </p:cNvPr>
          <p:cNvSpPr>
            <a:spLocks noGrp="1"/>
          </p:cNvSpPr>
          <p:nvPr>
            <p:ph idx="1"/>
          </p:nvPr>
        </p:nvSpPr>
        <p:spPr>
          <a:xfrm>
            <a:off x="838201" y="1224116"/>
            <a:ext cx="5092194" cy="4952847"/>
          </a:xfrm>
        </p:spPr>
        <p:txBody>
          <a:bodyPr>
            <a:normAutofit/>
          </a:bodyPr>
          <a:lstStyle/>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Научно-методическая и научно-практическая конференции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удачная форма изучения и обобщения передового опыта. В соответствии с темой конференции учителя изучают литературу и осмысливают собст­венный опыт, а также опыт коллег.</a:t>
            </a:r>
          </a:p>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Педагогическая выставка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отражающая передовой опыт, </a:t>
            </a:r>
            <a:r>
              <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например</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дидактический материал, способствующий активизации учебного процесса, различные схемы и материалы о межпредметных связях, образ­цы планов, конспектов и методических разработок по разным вопросам учебно-воспитательной работы и т. п. Педагогическая выставка организу­ется так же, как составная часть форм изучения и обобщения опыта (кон­ференций, совещаний и т. д.).</a:t>
            </a:r>
          </a:p>
          <a:p>
            <a:endParaRPr lang="ru-RU" sz="1800" dirty="0">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2" name="Picture 2" descr="Изображение выглядит как текст, человек, группа&#10;&#10;Автоматически созданное описание">
            <a:extLst>
              <a:ext uri="{FF2B5EF4-FFF2-40B4-BE49-F238E27FC236}">
                <a16:creationId xmlns:a16="http://schemas.microsoft.com/office/drawing/2014/main" xmlns="" id="{558F5834-21B6-450F-AB6B-4C70E151FA5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475" r="5180"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xmlns="">
                <a:solidFill>
                  <a:srgbClr val="FFFFFF"/>
                </a:solidFill>
              </a14:hiddenFill>
            </a:ext>
          </a:extLst>
        </p:spPr>
      </p:pic>
      <p:sp>
        <p:nvSpPr>
          <p:cNvPr id="77" name="Arc 76">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124" name="Picture 4" descr="Изображение выглядит как внутренний, человек, люди, зал&#10;&#10;Автоматически созданное описание">
            <a:extLst>
              <a:ext uri="{FF2B5EF4-FFF2-40B4-BE49-F238E27FC236}">
                <a16:creationId xmlns:a16="http://schemas.microsoft.com/office/drawing/2014/main" xmlns="" id="{C99B7337-7C11-4722-9130-50C9321AF67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558" r="15636" b="1"/>
          <a:stretch/>
        </p:blipFill>
        <p:spPr bwMode="auto">
          <a:xfrm>
            <a:off x="6232031" y="0"/>
            <a:ext cx="3537458" cy="3023418"/>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5414239"/>
      </p:ext>
    </p:extLst>
  </p:cSld>
  <p:clrMapOvr>
    <a:masterClrMapping/>
  </p:clrMapOvr>
  <mc:AlternateContent xmlns:mc="http://schemas.openxmlformats.org/markup-compatibility/2006">
    <mc:Choice xmlns:p14="http://schemas.microsoft.com/office/powerpoint/2010/main" xmlns=""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heel(1)">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Изображение выглядит как текст, комната&#10;&#10;Автоматически созданное описание">
            <a:extLst>
              <a:ext uri="{FF2B5EF4-FFF2-40B4-BE49-F238E27FC236}">
                <a16:creationId xmlns:a16="http://schemas.microsoft.com/office/drawing/2014/main" xmlns="" id="{CBAAEAE5-C504-4A4F-8D9B-E7586443BD9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737" r="957"/>
          <a:stretch/>
        </p:blipFill>
        <p:spPr bwMode="auto">
          <a:xfrm>
            <a:off x="19" y="10"/>
            <a:ext cx="893750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xmlns="">
                <a:solidFill>
                  <a:srgbClr val="FFFFFF"/>
                </a:solidFill>
              </a14:hiddenFill>
            </a:ext>
          </a:extLst>
        </p:spPr>
      </p:pic>
      <p:sp>
        <p:nvSpPr>
          <p:cNvPr id="3" name="Объект 2">
            <a:extLst>
              <a:ext uri="{FF2B5EF4-FFF2-40B4-BE49-F238E27FC236}">
                <a16:creationId xmlns:a16="http://schemas.microsoft.com/office/drawing/2014/main" xmlns="" id="{9875EDF8-FC36-4BBA-87C9-E3C1F136B523}"/>
              </a:ext>
            </a:extLst>
          </p:cNvPr>
          <p:cNvSpPr>
            <a:spLocks noGrp="1"/>
          </p:cNvSpPr>
          <p:nvPr>
            <p:ph idx="1"/>
          </p:nvPr>
        </p:nvSpPr>
        <p:spPr>
          <a:xfrm>
            <a:off x="7669161" y="221226"/>
            <a:ext cx="4333566" cy="6209071"/>
          </a:xfrm>
        </p:spPr>
        <p:txBody>
          <a:bodyPr>
            <a:normAutofit lnSpcReduction="10000"/>
          </a:bodyPr>
          <a:lstStyle/>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чтения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предполагают анализ, осмысление и обобщение педагогом своего опыта. Он сначала выступает с докладом на методической секции, объединении или на педсовете, производственном совещании. Затем проводятся педагогические чтения, лучшие доклады выдвигаются на окружные чтения, рекомендуются для опубликования в журналах, сборниках статей и т. д.</a:t>
            </a:r>
          </a:p>
          <a:p>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Диспуты и дискуссии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по актуальным проблемам учебно-воспитательной работы</a:t>
            </a:r>
            <a:r>
              <a:rPr lang="ru-RU" sz="1800"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Они организуются как в устной, так и в печатной форме. В педагогических коллективах обсуждаются актуальные спорные педагогические проблемы. Мнения, высказываемые разными учителями, дополняют друг друга или оказываются совершенно противоположными. Каждый участник спора стремится аргументировать свою позицию или опровергнуть мнение спорящей стороны фактами из собственной практи­ки, материалами передового опыта.</a:t>
            </a: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518160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8644B903C42B48B8158C8D42A8FB09" ma:contentTypeVersion="7" ma:contentTypeDescription="Create a new document." ma:contentTypeScope="" ma:versionID="dd333c63c9ce910f0e681697b5e7025c">
  <xsd:schema xmlns:xsd="http://www.w3.org/2001/XMLSchema" xmlns:xs="http://www.w3.org/2001/XMLSchema" xmlns:p="http://schemas.microsoft.com/office/2006/metadata/properties" xmlns:ns3="cf2fb85e-07f3-4860-866a-798fe2fbab00" xmlns:ns4="5ee28a25-b271-4420-8c04-ffd3058e3c67" targetNamespace="http://schemas.microsoft.com/office/2006/metadata/properties" ma:root="true" ma:fieldsID="18df137226a33b1662ada627e55e9917" ns3:_="" ns4:_="">
    <xsd:import namespace="cf2fb85e-07f3-4860-866a-798fe2fbab00"/>
    <xsd:import namespace="5ee28a25-b271-4420-8c04-ffd3058e3c6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b85e-07f3-4860-866a-798fe2fbab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e28a25-b271-4420-8c04-ffd3058e3c6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4250D3-5C28-4B79-8B58-E157CA1161D9}">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72052D3F-D40F-44E6-82F7-E01FDD80C0F5}">
  <ds:schemaRefs>
    <ds:schemaRef ds:uri="http://schemas.microsoft.com/sharepoint/v3/contenttype/forms"/>
  </ds:schemaRefs>
</ds:datastoreItem>
</file>

<file path=customXml/itemProps3.xml><?xml version="1.0" encoding="utf-8"?>
<ds:datastoreItem xmlns:ds="http://schemas.openxmlformats.org/officeDocument/2006/customXml" ds:itemID="{2A4E93D6-86B2-402D-929E-49F493A8BF45}">
  <ds:schemaRefs>
    <ds:schemaRef ds:uri="http://schemas.microsoft.com/office/2006/metadata/contentType"/>
    <ds:schemaRef ds:uri="http://schemas.microsoft.com/office/2006/metadata/properties/metaAttributes"/>
    <ds:schemaRef ds:uri="http://www.w3.org/2000/xmlns/"/>
    <ds:schemaRef ds:uri="http://www.w3.org/2001/XMLSchema"/>
    <ds:schemaRef ds:uri="cf2fb85e-07f3-4860-866a-798fe2fbab00"/>
    <ds:schemaRef ds:uri="5ee28a25-b271-4420-8c04-ffd3058e3c6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1073</TotalTime>
  <Words>204</Words>
  <Application>Microsoft Office PowerPoint</Application>
  <PresentationFormat>Произвольный</PresentationFormat>
  <Paragraphs>51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Система работы по изучению новаторского и передового опыта. Основные формы и методы изучения </vt:lpstr>
      <vt:lpstr>Взаимосвязь организации, форм и методов изучения и обобщения педагогического опыта можно представить в виде следующей схемы:</vt:lpstr>
      <vt:lpstr>Слайд 3</vt:lpstr>
      <vt:lpstr>Слайд 4</vt:lpstr>
      <vt:lpstr>Слайд 5</vt:lpstr>
      <vt:lpstr>Слайд 6</vt:lpstr>
      <vt:lpstr>Формы изучения и обобщения педа­гогического опыта </vt:lpstr>
      <vt:lpstr>Слайд 8</vt:lpstr>
      <vt:lpstr>Слайд 9</vt:lpstr>
      <vt:lpstr>Слайд 10</vt:lpstr>
      <vt:lpstr>Слайд 11</vt:lpstr>
      <vt:lpstr>Слайд 12</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62</cp:revision>
  <dcterms:created xsi:type="dcterms:W3CDTF">2021-09-21T10:05:35Z</dcterms:created>
  <dcterms:modified xsi:type="dcterms:W3CDTF">2021-12-17T07:43:53Z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0x010100448644B903C42B48B8158C8D42A8FB09</vt:lpwstr>
  </property>
</Properties>
</file>